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4" r:id="rId6"/>
    <p:sldMasterId id="2147483707" r:id="rId7"/>
  </p:sldMasterIdLst>
  <p:notesMasterIdLst>
    <p:notesMasterId r:id="rId86"/>
  </p:notesMasterIdLst>
  <p:handoutMasterIdLst>
    <p:handoutMasterId r:id="rId87"/>
  </p:handoutMasterIdLst>
  <p:sldIdLst>
    <p:sldId id="258" r:id="rId8"/>
    <p:sldId id="4218" r:id="rId9"/>
    <p:sldId id="4219" r:id="rId10"/>
    <p:sldId id="714" r:id="rId11"/>
    <p:sldId id="4770" r:id="rId12"/>
    <p:sldId id="4773" r:id="rId13"/>
    <p:sldId id="716" r:id="rId14"/>
    <p:sldId id="4787" r:id="rId15"/>
    <p:sldId id="718" r:id="rId16"/>
    <p:sldId id="719" r:id="rId17"/>
    <p:sldId id="785" r:id="rId18"/>
    <p:sldId id="4788" r:id="rId19"/>
    <p:sldId id="4789" r:id="rId20"/>
    <p:sldId id="797" r:id="rId21"/>
    <p:sldId id="4774" r:id="rId22"/>
    <p:sldId id="4800" r:id="rId23"/>
    <p:sldId id="4767" r:id="rId24"/>
    <p:sldId id="733" r:id="rId25"/>
    <p:sldId id="731" r:id="rId26"/>
    <p:sldId id="4790" r:id="rId27"/>
    <p:sldId id="4791" r:id="rId28"/>
    <p:sldId id="4792" r:id="rId29"/>
    <p:sldId id="4793" r:id="rId30"/>
    <p:sldId id="739" r:id="rId31"/>
    <p:sldId id="740" r:id="rId32"/>
    <p:sldId id="793" r:id="rId33"/>
    <p:sldId id="794" r:id="rId34"/>
    <p:sldId id="795" r:id="rId35"/>
    <p:sldId id="4806" r:id="rId36"/>
    <p:sldId id="796" r:id="rId37"/>
    <p:sldId id="4796" r:id="rId38"/>
    <p:sldId id="4768" r:id="rId39"/>
    <p:sldId id="746" r:id="rId40"/>
    <p:sldId id="4797" r:id="rId41"/>
    <p:sldId id="799" r:id="rId42"/>
    <p:sldId id="748" r:id="rId43"/>
    <p:sldId id="4798" r:id="rId44"/>
    <p:sldId id="4799" r:id="rId45"/>
    <p:sldId id="4801" r:id="rId46"/>
    <p:sldId id="4802" r:id="rId47"/>
    <p:sldId id="4803" r:id="rId48"/>
    <p:sldId id="4804" r:id="rId49"/>
    <p:sldId id="720" r:id="rId50"/>
    <p:sldId id="786" r:id="rId51"/>
    <p:sldId id="791" r:id="rId52"/>
    <p:sldId id="4783" r:id="rId53"/>
    <p:sldId id="4784" r:id="rId54"/>
    <p:sldId id="726" r:id="rId55"/>
    <p:sldId id="800" r:id="rId56"/>
    <p:sldId id="803" r:id="rId57"/>
    <p:sldId id="4805" r:id="rId58"/>
    <p:sldId id="4785" r:id="rId59"/>
    <p:sldId id="4786" r:id="rId60"/>
    <p:sldId id="750" r:id="rId61"/>
    <p:sldId id="751" r:id="rId62"/>
    <p:sldId id="752" r:id="rId63"/>
    <p:sldId id="753" r:id="rId64"/>
    <p:sldId id="755" r:id="rId65"/>
    <p:sldId id="756" r:id="rId66"/>
    <p:sldId id="757" r:id="rId67"/>
    <p:sldId id="758" r:id="rId68"/>
    <p:sldId id="759" r:id="rId69"/>
    <p:sldId id="760" r:id="rId70"/>
    <p:sldId id="761" r:id="rId71"/>
    <p:sldId id="762" r:id="rId72"/>
    <p:sldId id="764" r:id="rId73"/>
    <p:sldId id="765" r:id="rId74"/>
    <p:sldId id="766" r:id="rId75"/>
    <p:sldId id="767" r:id="rId76"/>
    <p:sldId id="768" r:id="rId77"/>
    <p:sldId id="771" r:id="rId78"/>
    <p:sldId id="773" r:id="rId79"/>
    <p:sldId id="775" r:id="rId80"/>
    <p:sldId id="776" r:id="rId81"/>
    <p:sldId id="778" r:id="rId82"/>
    <p:sldId id="782" r:id="rId83"/>
    <p:sldId id="4807" r:id="rId84"/>
    <p:sldId id="4750" r:id="rId85"/>
  </p:sldIdLst>
  <p:sldSz cx="12192000" cy="6858000"/>
  <p:notesSz cx="6797675" cy="9928225"/>
  <p:embeddedFontLst>
    <p:embeddedFont>
      <p:font typeface="Algerian" panose="04020705040A02060702" pitchFamily="82" charset="0"/>
      <p:regular r:id="rId88"/>
    </p:embeddedFont>
    <p:embeddedFont>
      <p:font typeface="Consolas" panose="020B0609020204030204" pitchFamily="49" charset="0"/>
      <p:regular r:id="rId89"/>
      <p:bold r:id="rId90"/>
      <p:italic r:id="rId91"/>
      <p:boldItalic r:id="rId92"/>
    </p:embeddedFont>
    <p:embeddedFont>
      <p:font typeface="MS UI Gothic" panose="020B0600070205080204" pitchFamily="34" charset="-128"/>
      <p:regular r:id="rId93"/>
    </p:embeddedFont>
    <p:embeddedFont>
      <p:font typeface="Segoe UI" panose="020B0502040204020203" pitchFamily="34" charset="0"/>
      <p:regular r:id="rId94"/>
      <p:bold r:id="rId95"/>
      <p:italic r:id="rId96"/>
      <p:boldItalic r:id="rId97"/>
    </p:embeddedFont>
    <p:embeddedFont>
      <p:font typeface="Segoe UI Black" panose="020B0A02040204020203" pitchFamily="34" charset="0"/>
      <p:bold r:id="rId98"/>
      <p:boldItalic r:id="rId99"/>
    </p:embeddedFont>
    <p:embeddedFont>
      <p:font typeface="等线" panose="02010600030101010101" pitchFamily="2" charset="-122"/>
      <p:regular r:id="rId100"/>
      <p:bold r:id="rId101"/>
    </p:embeddedFont>
    <p:embeddedFont>
      <p:font typeface="方正楷体_GB2312" panose="02000000000000000000" pitchFamily="2" charset="-122"/>
      <p:regular r:id="rId102"/>
    </p:embeddedFont>
    <p:embeddedFont>
      <p:font typeface="黑体" panose="02010609060101010101" pitchFamily="49" charset="-122"/>
      <p:regular r:id="rId103"/>
    </p:embeddedFont>
    <p:embeddedFont>
      <p:font typeface="华文新魏" panose="02010800040101010101" pitchFamily="2" charset="-122"/>
      <p:regular r:id="rId104"/>
    </p:embeddedFont>
    <p:embeddedFont>
      <p:font typeface="微软雅黑" panose="020B0503020204020204" pitchFamily="34" charset="-122"/>
      <p:regular r:id="rId105"/>
      <p:bold r:id="rId106"/>
    </p:embeddedFont>
  </p:embeddedFontLst>
  <p:custDataLst>
    <p:tags r:id="rId10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17" userDrawn="1">
          <p15:clr>
            <a:srgbClr val="A4A3A4"/>
          </p15:clr>
        </p15:guide>
        <p15:guide id="3" pos="3100" userDrawn="1">
          <p15:clr>
            <a:srgbClr val="A4A3A4"/>
          </p15:clr>
        </p15:guide>
        <p15:guide id="4" pos="307" userDrawn="1">
          <p15:clr>
            <a:srgbClr val="A4A3A4"/>
          </p15:clr>
        </p15:guide>
        <p15:guide id="5" orient="horz" pos="3584" userDrawn="1">
          <p15:clr>
            <a:srgbClr val="A4A3A4"/>
          </p15:clr>
        </p15:guide>
        <p15:guide id="6" orient="horz" pos="1185" userDrawn="1">
          <p15:clr>
            <a:srgbClr val="A4A3A4"/>
          </p15:clr>
        </p15:guide>
        <p15:guide id="7" orient="horz" pos="2500" userDrawn="1">
          <p15:clr>
            <a:srgbClr val="A4A3A4"/>
          </p15:clr>
        </p15:guide>
        <p15:guide id="8" orient="horz" pos="39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CDDEFF"/>
    <a:srgbClr val="1E74B5"/>
    <a:srgbClr val="97ABCF"/>
    <a:srgbClr val="00A19F"/>
    <a:srgbClr val="E98728"/>
    <a:srgbClr val="D10878"/>
    <a:srgbClr val="F89018"/>
    <a:srgbClr val="F86000"/>
    <a:srgbClr val="60C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3" autoAdjust="0"/>
    <p:restoredTop sz="90012" autoAdjust="0"/>
  </p:normalViewPr>
  <p:slideViewPr>
    <p:cSldViewPr snapToGrid="0" showGuides="1">
      <p:cViewPr varScale="1">
        <p:scale>
          <a:sx n="70" d="100"/>
          <a:sy n="70" d="100"/>
        </p:scale>
        <p:origin x="823" y="38"/>
      </p:cViewPr>
      <p:guideLst>
        <p:guide orient="horz" pos="2273"/>
        <p:guide pos="3817"/>
        <p:guide pos="3100"/>
        <p:guide pos="307"/>
        <p:guide orient="horz" pos="3584"/>
        <p:guide orient="horz" pos="1185"/>
        <p:guide orient="horz" pos="2500"/>
        <p:guide orient="horz" pos="3929"/>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font" Target="fonts/font2.fntdata"/><Relationship Id="rId16" Type="http://schemas.openxmlformats.org/officeDocument/2006/relationships/slide" Target="slides/slide9.xml"/><Relationship Id="rId107" Type="http://schemas.openxmlformats.org/officeDocument/2006/relationships/tags" Target="tags/tag1.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font" Target="fonts/font15.fntdata"/><Relationship Id="rId5" Type="http://schemas.openxmlformats.org/officeDocument/2006/relationships/slideMaster" Target="slideMasters/slideMaster5.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font" Target="fonts/font16.fntdata"/><Relationship Id="rId108" Type="http://schemas.openxmlformats.org/officeDocument/2006/relationships/presProps" Target="pres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19.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notesMaster" Target="notesMasters/notesMaster1.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viewProps" Target="view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handoutMaster" Target="handoutMasters/handoutMaster1.xml"/><Relationship Id="rId110"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font" Target="fonts/font1.fntdata"/><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2023-04-28</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2023-04-28</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50</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52</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53</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2023-04-28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2023-04-28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2023-04-28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2023-04-28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2023-04-28</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2023-04-28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2023-04-28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2023-04-28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2023-04-28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2023-04-28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2023-04-28</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2023-04-28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2023-04-28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2023-04-28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t>‹#›</a:t>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t>‹#›</a:t>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t>‹#›</a:t>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t>‹#›</a:t>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t>‹#›</a:t>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t>‹#›</a:t>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t>‹#›</a:t>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2023-04-28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t>‹#›</a:t>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t>‹#›</a:t>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t>‹#›</a:t>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t>‹#›</a:t>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t>‹#›</a:t>
            </a:fld>
            <a:r>
              <a:rPr lang="en-US" altLang="zh-CN"/>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t>‹#›</a:t>
            </a:fld>
            <a:r>
              <a:rPr lang="en-US" altLang="zh-CN"/>
              <a:t>- </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573C808F-8CB0-43E5-AB97-CCAD81A48CB3}" type="slidenum">
              <a:rPr lang="zh-CN" altLang="en-US"/>
              <a:t>‹#›</a:t>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B7857FD0-78B7-4748-B262-90984D9C86CB}" type="slidenum">
              <a:rPr lang="zh-CN" altLang="en-US"/>
              <a:t>‹#›</a:t>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2023-04-28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2023-04-28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2023-04-28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3.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2.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2023-04-28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2023-04-28</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wmf"/><Relationship Id="rId5" Type="http://schemas.openxmlformats.org/officeDocument/2006/relationships/image" Target="../media/image1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2.xml"/><Relationship Id="rId5" Type="http://schemas.openxmlformats.org/officeDocument/2006/relationships/image" Target="../media/image46.wmf"/><Relationship Id="rId4" Type="http://schemas.openxmlformats.org/officeDocument/2006/relationships/image" Target="../media/image45.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images.google.com/imgres?imgurl=http://www.hondaconnectors.co.uk/pressrelease/infiniband/infiniband.jpg&amp;imgrefurl=http://www.hondaconnectors.co.uk/&amp;h=742&amp;w=1040&amp;sz=61&amp;tbnid=ApPjuOJZMEYJ:&amp;tbnh=107&amp;tbnw=149&amp;start=5&amp;prev=/images?q=InfiniBand&amp;hl=zh-CN&amp;lr=&amp;newwindow=1&amp;sa=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a:stretch>
            <a:fillRect/>
          </a:stretch>
        </p:blipFill>
        <p:spPr>
          <a:xfrm>
            <a:off x="619125" y="4934316"/>
            <a:ext cx="8743950" cy="1162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2"/>
          <p:cNvSpPr>
            <a:spLocks noGrp="1" noChangeArrowheads="1"/>
          </p:cNvSpPr>
          <p:nvPr>
            <p:ph type="title"/>
          </p:nvPr>
        </p:nvSpPr>
        <p:spPr/>
        <p:txBody>
          <a:bodyPr/>
          <a:lstStyle/>
          <a:p>
            <a:r>
              <a:rPr lang="zh-CN" altLang="en-US" dirty="0"/>
              <a:t>常见总线带宽</a:t>
            </a:r>
          </a:p>
        </p:txBody>
      </p:sp>
      <p:sp>
        <p:nvSpPr>
          <p:cNvPr id="12292" name="矩形 3"/>
          <p:cNvSpPr>
            <a:spLocks noGrp="1" noChangeArrowheads="1"/>
          </p:cNvSpPr>
          <p:nvPr>
            <p:ph type="body" idx="1"/>
          </p:nvPr>
        </p:nvSpPr>
        <p:spPr/>
        <p:txBody>
          <a:bodyPr/>
          <a:lstStyle/>
          <a:p>
            <a:pPr eaLnBrk="1" hangingPunct="1"/>
            <a:endParaRPr lang="en-US" altLang="zh-CN" dirty="0">
              <a:latin typeface="Consolas" panose="020B0609020204030204" pitchFamily="49" charset="0"/>
            </a:endParaRPr>
          </a:p>
        </p:txBody>
      </p:sp>
      <p:pic>
        <p:nvPicPr>
          <p:cNvPr id="2" name="图片 1"/>
          <p:cNvPicPr>
            <a:picLocks noChangeAspect="1"/>
          </p:cNvPicPr>
          <p:nvPr/>
        </p:nvPicPr>
        <p:blipFill>
          <a:blip r:embed="rId2"/>
          <a:stretch>
            <a:fillRect/>
          </a:stretch>
        </p:blipFill>
        <p:spPr>
          <a:xfrm>
            <a:off x="1687862" y="875255"/>
            <a:ext cx="8115517" cy="54527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 </a:t>
            </a:r>
            <a:r>
              <a:rPr lang="en-US" altLang="zh-CN" dirty="0"/>
              <a:t>8.1</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a:cs typeface="微软雅黑" panose="020B0503020204020204" pitchFamily="34" charset="-122"/>
              </a:rPr>
              <a:t>某</a:t>
            </a:r>
            <a:r>
              <a:rPr lang="en-US" altLang="zh-CN" dirty="0">
                <a:cs typeface="微软雅黑" panose="020B0503020204020204" pitchFamily="34" charset="-122"/>
              </a:rPr>
              <a:t>32</a:t>
            </a:r>
            <a:r>
              <a:rPr lang="zh-CN" altLang="en-US" dirty="0">
                <a:cs typeface="微软雅黑" panose="020B0503020204020204" pitchFamily="34" charset="-122"/>
              </a:rPr>
              <a:t>位同步总线时钟频率为</a:t>
            </a:r>
            <a:r>
              <a:rPr lang="en-US" altLang="zh-CN" dirty="0">
                <a:cs typeface="微软雅黑" panose="020B0503020204020204" pitchFamily="34" charset="-122"/>
              </a:rPr>
              <a:t>400MHz</a:t>
            </a:r>
            <a:r>
              <a:rPr lang="zh-CN" altLang="en-US" dirty="0">
                <a:cs typeface="微软雅黑" panose="020B0503020204020204" pitchFamily="34" charset="-122"/>
              </a:rPr>
              <a:t>，每个总线时钟周期可以传</a:t>
            </a:r>
          </a:p>
          <a:p>
            <a:pPr marL="0" indent="0">
              <a:buNone/>
            </a:pPr>
            <a:r>
              <a:rPr lang="zh-CN" altLang="en-US" dirty="0">
                <a:cs typeface="微软雅黑" panose="020B0503020204020204" pitchFamily="34" charset="-122"/>
              </a:rPr>
              <a:t>输一个机器字，求总线的带宽是多少，为优化总线性能，将总线宽度增</a:t>
            </a:r>
          </a:p>
          <a:p>
            <a:pPr marL="0" indent="0">
              <a:buNone/>
            </a:pPr>
            <a:r>
              <a:rPr lang="zh-CN" altLang="en-US" dirty="0">
                <a:cs typeface="微软雅黑" panose="020B0503020204020204" pitchFamily="34" charset="-122"/>
              </a:rPr>
              <a:t>加到</a:t>
            </a:r>
            <a:r>
              <a:rPr lang="en-US" altLang="zh-CN" dirty="0">
                <a:cs typeface="微软雅黑" panose="020B0503020204020204" pitchFamily="34" charset="-122"/>
              </a:rPr>
              <a:t>64</a:t>
            </a:r>
            <a:r>
              <a:rPr lang="zh-CN" altLang="en-US" dirty="0">
                <a:cs typeface="微软雅黑" panose="020B0503020204020204" pitchFamily="34" charset="-122"/>
              </a:rPr>
              <a:t>位，并采用了</a:t>
            </a:r>
            <a:r>
              <a:rPr lang="en-US" altLang="zh-CN" dirty="0">
                <a:cs typeface="微软雅黑" panose="020B0503020204020204" pitchFamily="34" charset="-122"/>
              </a:rPr>
              <a:t>QDR</a:t>
            </a:r>
            <a:r>
              <a:rPr lang="zh-CN" altLang="en-US" dirty="0">
                <a:cs typeface="微软雅黑" panose="020B0503020204020204" pitchFamily="34" charset="-122"/>
              </a:rPr>
              <a:t>技术，一个总线时钟周期可以传输</a:t>
            </a:r>
            <a:r>
              <a:rPr lang="en-US" altLang="zh-CN" dirty="0">
                <a:cs typeface="微软雅黑" panose="020B0503020204020204" pitchFamily="34" charset="-122"/>
              </a:rPr>
              <a:t>4</a:t>
            </a:r>
            <a:r>
              <a:rPr lang="zh-CN" altLang="en-US" dirty="0">
                <a:cs typeface="微软雅黑" panose="020B0503020204020204" pitchFamily="34" charset="-122"/>
              </a:rPr>
              <a:t>次，则总</a:t>
            </a:r>
          </a:p>
          <a:p>
            <a:pPr marL="0" indent="0">
              <a:buNone/>
            </a:pPr>
            <a:r>
              <a:rPr lang="zh-CN" altLang="en-US" dirty="0">
                <a:cs typeface="微软雅黑" panose="020B0503020204020204" pitchFamily="34" charset="-122"/>
              </a:rPr>
              <a:t>线的带宽是多少，提升了多少倍？</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zh-CN" altLang="en-US" b="1" dirty="0">
                <a:solidFill>
                  <a:srgbClr val="C00000"/>
                </a:solidFill>
                <a:cs typeface="微软雅黑" panose="020B0503020204020204" pitchFamily="34" charset="-122"/>
              </a:rPr>
              <a:t>解</a:t>
            </a:r>
            <a:r>
              <a:rPr lang="zh-CN" altLang="en-US" dirty="0">
                <a:solidFill>
                  <a:srgbClr val="C00000"/>
                </a:solidFill>
                <a:cs typeface="微软雅黑" panose="020B0503020204020204" pitchFamily="34" charset="-122"/>
              </a:rPr>
              <a:t>：由同步总线带宽计算公式，可得</a:t>
            </a:r>
          </a:p>
          <a:p>
            <a:pPr marL="0" indent="0">
              <a:buNone/>
            </a:pPr>
            <a:r>
              <a:rPr lang="zh-CN" altLang="en-US" b="1" dirty="0">
                <a:solidFill>
                  <a:srgbClr val="C00000"/>
                </a:solidFill>
                <a:cs typeface="微软雅黑" panose="020B0503020204020204" pitchFamily="34" charset="-122"/>
              </a:rPr>
              <a:t>总线带宽</a:t>
            </a:r>
            <a:r>
              <a:rPr lang="en-US" altLang="zh-CN" dirty="0">
                <a:solidFill>
                  <a:srgbClr val="C00000"/>
                </a:solidFill>
                <a:cs typeface="微软雅黑" panose="020B0503020204020204" pitchFamily="34" charset="-122"/>
              </a:rPr>
              <a:t>= 4B×400MHz×1 = 1.6 GB/s</a:t>
            </a:r>
            <a:r>
              <a:rPr lang="zh-CN" altLang="en-US" dirty="0">
                <a:solidFill>
                  <a:srgbClr val="C00000"/>
                </a:solidFill>
                <a:cs typeface="微软雅黑" panose="020B0503020204020204" pitchFamily="34" charset="-122"/>
              </a:rPr>
              <a:t>。</a:t>
            </a:r>
          </a:p>
          <a:p>
            <a:pPr marL="0" indent="0">
              <a:buNone/>
            </a:pPr>
            <a:r>
              <a:rPr lang="zh-CN" altLang="en-US" b="1" dirty="0">
                <a:solidFill>
                  <a:srgbClr val="C00000"/>
                </a:solidFill>
                <a:cs typeface="微软雅黑" panose="020B0503020204020204" pitchFamily="34" charset="-122"/>
              </a:rPr>
              <a:t>改进后的总线带宽</a:t>
            </a:r>
            <a:r>
              <a:rPr lang="en-US" altLang="zh-CN" dirty="0">
                <a:solidFill>
                  <a:srgbClr val="C00000"/>
                </a:solidFill>
                <a:cs typeface="微软雅黑" panose="020B0503020204020204" pitchFamily="34" charset="-122"/>
              </a:rPr>
              <a:t>= 8B×400MHz×4 = 12.8 GB/s</a:t>
            </a:r>
            <a:r>
              <a:rPr lang="zh-CN" altLang="en-US" dirty="0">
                <a:solidFill>
                  <a:srgbClr val="C00000"/>
                </a:solidFill>
                <a:cs typeface="微软雅黑" panose="020B0503020204020204" pitchFamily="34" charset="-122"/>
              </a:rPr>
              <a:t>，提升了</a:t>
            </a:r>
            <a:r>
              <a:rPr lang="en-US" altLang="zh-CN" dirty="0">
                <a:solidFill>
                  <a:srgbClr val="C00000"/>
                </a:solidFill>
                <a:cs typeface="微软雅黑" panose="020B0503020204020204" pitchFamily="34" charset="-122"/>
              </a:rPr>
              <a:t>8</a:t>
            </a:r>
            <a:r>
              <a:rPr lang="zh-CN" altLang="en-US" dirty="0">
                <a:solidFill>
                  <a:srgbClr val="C00000"/>
                </a:solidFill>
                <a:cs typeface="微软雅黑" panose="020B0503020204020204" pitchFamily="34" charset="-122"/>
              </a:rPr>
              <a:t>倍。</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dirty="0"/>
              <a:t>总线概述</a:t>
            </a:r>
          </a:p>
          <a:p>
            <a:r>
              <a:rPr lang="zh-CN" altLang="en-US" b="1" dirty="0">
                <a:solidFill>
                  <a:srgbClr val="C00000"/>
                </a:solidFill>
              </a:rPr>
              <a:t>总线传输机制</a:t>
            </a:r>
          </a:p>
          <a:p>
            <a:r>
              <a:rPr lang="zh-CN" altLang="en-US" dirty="0"/>
              <a:t>总线结构</a:t>
            </a:r>
          </a:p>
          <a:p>
            <a:r>
              <a:rPr lang="zh-CN" altLang="en-US" dirty="0"/>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总线传输机制</a:t>
            </a:r>
          </a:p>
        </p:txBody>
      </p:sp>
      <p:sp>
        <p:nvSpPr>
          <p:cNvPr id="3" name="内容占位符 2"/>
          <p:cNvSpPr>
            <a:spLocks noGrp="1"/>
          </p:cNvSpPr>
          <p:nvPr>
            <p:ph idx="1"/>
          </p:nvPr>
        </p:nvSpPr>
        <p:spPr/>
        <p:txBody>
          <a:bodyPr/>
          <a:lstStyle/>
          <a:p>
            <a:r>
              <a:rPr lang="zh-CN" altLang="en-US" b="1" dirty="0">
                <a:solidFill>
                  <a:srgbClr val="C00000"/>
                </a:solidFill>
              </a:rPr>
              <a:t>总线传输过程</a:t>
            </a:r>
          </a:p>
          <a:p>
            <a:r>
              <a:rPr lang="zh-CN" altLang="en-US" dirty="0"/>
              <a:t>总线的信息传送</a:t>
            </a:r>
          </a:p>
          <a:p>
            <a:r>
              <a:rPr lang="zh-CN" altLang="en-US" dirty="0"/>
              <a:t>总线仲裁</a:t>
            </a:r>
          </a:p>
          <a:p>
            <a:r>
              <a:rPr lang="zh-CN" altLang="en-US" dirty="0"/>
              <a:t>总线定时</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总线传输过程</a:t>
            </a:r>
          </a:p>
        </p:txBody>
      </p:sp>
      <p:sp>
        <p:nvSpPr>
          <p:cNvPr id="3" name="内容占位符 2"/>
          <p:cNvSpPr>
            <a:spLocks noGrp="1"/>
          </p:cNvSpPr>
          <p:nvPr>
            <p:ph idx="1"/>
          </p:nvPr>
        </p:nvSpPr>
        <p:spPr>
          <a:xfrm>
            <a:off x="487822" y="942764"/>
            <a:ext cx="11346826" cy="5637024"/>
          </a:xfrm>
        </p:spPr>
        <p:txBody>
          <a:bodyPr/>
          <a:lstStyle/>
          <a:p>
            <a:r>
              <a:rPr lang="zh-CN" altLang="zh-CN" b="1" dirty="0"/>
              <a:t>总线</a:t>
            </a:r>
            <a:r>
              <a:rPr lang="zh-CN" altLang="en-US" b="1" dirty="0"/>
              <a:t>申请</a:t>
            </a:r>
            <a:r>
              <a:rPr lang="en-US" altLang="zh-CN" dirty="0"/>
              <a:t>: </a:t>
            </a:r>
            <a:r>
              <a:rPr lang="zh-CN" altLang="en-US" dirty="0"/>
              <a:t>（总线仲裁）</a:t>
            </a:r>
            <a:endParaRPr lang="en-US" altLang="zh-CN" dirty="0"/>
          </a:p>
          <a:p>
            <a:pPr lvl="1"/>
            <a:r>
              <a:rPr lang="zh-CN" altLang="zh-CN" sz="2200" dirty="0"/>
              <a:t>需要使用总线的主部件提出请求，总线控制器确定将下一个总线使用权分配给</a:t>
            </a:r>
            <a:r>
              <a:rPr lang="zh-CN" altLang="en-US" sz="2200" dirty="0"/>
              <a:t>谁</a:t>
            </a:r>
            <a:endParaRPr lang="zh-CN" altLang="zh-CN" sz="2200" dirty="0"/>
          </a:p>
          <a:p>
            <a:r>
              <a:rPr lang="zh-CN" altLang="en-US" b="1" dirty="0"/>
              <a:t>地址阶段</a:t>
            </a:r>
            <a:r>
              <a:rPr lang="en-US" altLang="zh-CN" dirty="0"/>
              <a:t>: </a:t>
            </a:r>
            <a:r>
              <a:rPr lang="zh-CN" altLang="en-US" dirty="0"/>
              <a:t>（总线寻址）</a:t>
            </a:r>
            <a:endParaRPr lang="en-US" altLang="zh-CN" dirty="0"/>
          </a:p>
          <a:p>
            <a:pPr lvl="1"/>
            <a:r>
              <a:rPr lang="zh-CN" altLang="en-US" sz="2200" dirty="0"/>
              <a:t>主设备</a:t>
            </a:r>
            <a:r>
              <a:rPr lang="zh-CN" altLang="zh-CN" sz="2200" dirty="0"/>
              <a:t>通过总线发出从部件的存储器地址或</a:t>
            </a:r>
            <a:r>
              <a:rPr lang="en-US" altLang="zh-CN" sz="2200" dirty="0"/>
              <a:t>I/O</a:t>
            </a:r>
            <a:r>
              <a:rPr lang="zh-CN" altLang="zh-CN" sz="2200" dirty="0"/>
              <a:t>端口地址及</a:t>
            </a:r>
            <a:r>
              <a:rPr lang="zh-CN" altLang="en-US" sz="2200" dirty="0"/>
              <a:t>相关</a:t>
            </a:r>
            <a:r>
              <a:rPr lang="zh-CN" altLang="zh-CN" sz="2200" dirty="0"/>
              <a:t>命令，启动</a:t>
            </a:r>
            <a:r>
              <a:rPr lang="zh-CN" altLang="en-US" sz="2200" dirty="0"/>
              <a:t>从设备</a:t>
            </a:r>
            <a:endParaRPr lang="zh-CN" altLang="zh-CN" sz="2200" dirty="0"/>
          </a:p>
          <a:p>
            <a:r>
              <a:rPr lang="zh-CN" altLang="en-US" b="1" dirty="0"/>
              <a:t>数据阶段</a:t>
            </a:r>
            <a:r>
              <a:rPr lang="en-US" altLang="zh-CN" dirty="0">
                <a:sym typeface="Wingdings" panose="05000000000000000000" pitchFamily="2" charset="2"/>
              </a:rPr>
              <a:t>:  (</a:t>
            </a:r>
            <a:r>
              <a:rPr lang="zh-CN" altLang="en-US" dirty="0">
                <a:sym typeface="Wingdings" panose="05000000000000000000" pitchFamily="2" charset="2"/>
              </a:rPr>
              <a:t>数据传输）</a:t>
            </a:r>
            <a:endParaRPr lang="zh-CN" altLang="zh-CN" dirty="0"/>
          </a:p>
          <a:p>
            <a:r>
              <a:rPr lang="zh-CN" altLang="zh-CN" b="1" dirty="0"/>
              <a:t>结束阶段</a:t>
            </a:r>
            <a:r>
              <a:rPr lang="en-US" altLang="zh-CN" dirty="0"/>
              <a:t>:</a:t>
            </a:r>
          </a:p>
          <a:p>
            <a:pPr lvl="1"/>
            <a:r>
              <a:rPr lang="zh-CN" altLang="zh-CN" sz="2200" dirty="0"/>
              <a:t>主部件撤消总线请求等有关信息，让出总线，以便总线控制器重新分配总线使用权</a:t>
            </a:r>
          </a:p>
          <a:p>
            <a:endParaRPr lang="zh-CN" alt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总线事务</a:t>
            </a:r>
            <a:r>
              <a:rPr lang="zh-CN" altLang="en-US" dirty="0">
                <a:sym typeface="Arial" panose="020B0604020202020204" pitchFamily="34" charset="0"/>
              </a:rPr>
              <a:t>（Bus </a:t>
            </a:r>
            <a:r>
              <a:rPr lang="en-US" altLang="zh-CN" dirty="0">
                <a:sym typeface="Arial" panose="020B0604020202020204" pitchFamily="34" charset="0"/>
              </a:rPr>
              <a:t>T</a:t>
            </a:r>
            <a:r>
              <a:rPr lang="zh-CN" altLang="en-US" dirty="0">
                <a:sym typeface="Arial" panose="020B0604020202020204" pitchFamily="34" charset="0"/>
              </a:rPr>
              <a:t>ransaction）</a:t>
            </a:r>
            <a:endParaRPr lang="zh-CN" altLang="en-US" dirty="0"/>
          </a:p>
        </p:txBody>
      </p:sp>
      <p:sp>
        <p:nvSpPr>
          <p:cNvPr id="3" name="内容占位符 2"/>
          <p:cNvSpPr>
            <a:spLocks noGrp="1"/>
          </p:cNvSpPr>
          <p:nvPr>
            <p:ph idx="1"/>
          </p:nvPr>
        </p:nvSpPr>
        <p:spPr/>
        <p:txBody>
          <a:bodyPr>
            <a:normAutofit/>
          </a:bodyPr>
          <a:lstStyle/>
          <a:p>
            <a:r>
              <a:rPr lang="zh-CN" altLang="en-US" b="1" dirty="0"/>
              <a:t>总线事务</a:t>
            </a:r>
            <a:r>
              <a:rPr lang="zh-CN" altLang="en-US" dirty="0"/>
              <a:t>：总线上一对设备</a:t>
            </a:r>
            <a:r>
              <a:rPr lang="en-US" altLang="zh-CN" dirty="0"/>
              <a:t>(</a:t>
            </a:r>
            <a:r>
              <a:rPr lang="zh-CN" altLang="en-US" dirty="0"/>
              <a:t>主设备，从设备</a:t>
            </a:r>
            <a:r>
              <a:rPr lang="en-US" altLang="zh-CN" dirty="0"/>
              <a:t>)</a:t>
            </a:r>
            <a:r>
              <a:rPr lang="zh-CN" altLang="en-US" dirty="0"/>
              <a:t>间的一次信息交换过程</a:t>
            </a:r>
          </a:p>
          <a:p>
            <a:pPr lvl="1"/>
            <a:r>
              <a:rPr lang="zh-CN" altLang="en-US" dirty="0"/>
              <a:t>一个总线周期中发生的一系列活动: </a:t>
            </a:r>
            <a:r>
              <a:rPr lang="zh-CN" altLang="en-US" b="1" dirty="0"/>
              <a:t>请求阶段、 寻址阶段、 传输阶段、 结束阶段</a:t>
            </a:r>
          </a:p>
          <a:p>
            <a:pPr lvl="1"/>
            <a:r>
              <a:rPr lang="zh-CN" altLang="en-US" dirty="0"/>
              <a:t>一般包括一个寻址阶段和一个数据阶段</a:t>
            </a:r>
            <a:endParaRPr lang="en-US" altLang="zh-CN" dirty="0"/>
          </a:p>
          <a:p>
            <a:pPr lvl="1"/>
            <a:r>
              <a:rPr lang="zh-CN" altLang="en-US" dirty="0"/>
              <a:t>典型事务：存储器读，存储器写，</a:t>
            </a:r>
            <a:r>
              <a:rPr lang="en-US" altLang="zh-CN" dirty="0"/>
              <a:t>I/O</a:t>
            </a:r>
            <a:r>
              <a:rPr lang="zh-CN" altLang="en-US" dirty="0"/>
              <a:t>读，</a:t>
            </a:r>
            <a:r>
              <a:rPr lang="en-US" altLang="zh-CN" dirty="0"/>
              <a:t>I/O</a:t>
            </a:r>
            <a:r>
              <a:rPr lang="zh-CN" altLang="en-US" dirty="0"/>
              <a:t>写，中断响应，</a:t>
            </a:r>
            <a:r>
              <a:rPr lang="en-US" altLang="zh-CN" dirty="0"/>
              <a:t>DMA</a:t>
            </a:r>
            <a:r>
              <a:rPr lang="zh-CN" altLang="en-US" dirty="0"/>
              <a:t>响应</a:t>
            </a:r>
          </a:p>
          <a:p>
            <a:r>
              <a:rPr lang="zh-CN" altLang="en-US" dirty="0"/>
              <a:t>突发（猝发）传送事务（</a:t>
            </a:r>
            <a:r>
              <a:rPr lang="en-US" altLang="zh-CN" dirty="0"/>
              <a:t>Burst Mode </a:t>
            </a:r>
            <a:r>
              <a:rPr lang="zh-CN" altLang="en-US" dirty="0"/>
              <a:t>成组传送）</a:t>
            </a:r>
          </a:p>
          <a:p>
            <a:pPr lvl="1"/>
            <a:r>
              <a:rPr lang="zh-CN" altLang="en-US" dirty="0"/>
              <a:t>多个数据阶段，传输过程不释放总线</a:t>
            </a:r>
          </a:p>
          <a:p>
            <a:endParaRPr lang="zh-CN" altLang="en-US" dirty="0"/>
          </a:p>
          <a:p>
            <a:endParaRPr lang="zh-CN" altLang="en-US" dirty="0"/>
          </a:p>
        </p:txBody>
      </p:sp>
      <p:pic>
        <p:nvPicPr>
          <p:cNvPr id="4" name="图片 3"/>
          <p:cNvPicPr>
            <a:picLocks noChangeAspect="1"/>
          </p:cNvPicPr>
          <p:nvPr/>
        </p:nvPicPr>
        <p:blipFill>
          <a:blip r:embed="rId2"/>
          <a:stretch>
            <a:fillRect/>
          </a:stretch>
        </p:blipFill>
        <p:spPr>
          <a:xfrm>
            <a:off x="968433" y="3828611"/>
            <a:ext cx="9906000" cy="27717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总线事务</a:t>
            </a:r>
          </a:p>
        </p:txBody>
      </p:sp>
      <p:sp>
        <p:nvSpPr>
          <p:cNvPr id="3" name="内容占位符 2"/>
          <p:cNvSpPr>
            <a:spLocks noGrp="1"/>
          </p:cNvSpPr>
          <p:nvPr>
            <p:ph idx="1"/>
          </p:nvPr>
        </p:nvSpPr>
        <p:spPr/>
        <p:txBody>
          <a:bodyPr/>
          <a:lstStyle/>
          <a:p>
            <a:r>
              <a:rPr lang="zh-CN" altLang="en-US" dirty="0"/>
              <a:t>主设备和从设备</a:t>
            </a:r>
            <a:endParaRPr lang="en-US" altLang="zh-CN" dirty="0"/>
          </a:p>
          <a:p>
            <a:pPr lvl="1"/>
            <a:r>
              <a:rPr lang="zh-CN" altLang="en-US" dirty="0"/>
              <a:t>主设备（</a:t>
            </a:r>
            <a:r>
              <a:rPr lang="en-US" altLang="zh-CN" dirty="0"/>
              <a:t>Master</a:t>
            </a:r>
            <a:r>
              <a:rPr lang="zh-CN" altLang="en-US" dirty="0"/>
              <a:t>）：能够提出申请并获得总线控制权的设备</a:t>
            </a:r>
            <a:endParaRPr lang="en-US" altLang="zh-CN" dirty="0"/>
          </a:p>
          <a:p>
            <a:pPr lvl="1"/>
            <a:r>
              <a:rPr lang="zh-CN" altLang="en-US" dirty="0"/>
              <a:t>从设备（</a:t>
            </a:r>
            <a:r>
              <a:rPr lang="en-US" altLang="zh-CN" dirty="0"/>
              <a:t>Slave</a:t>
            </a:r>
            <a:r>
              <a:rPr lang="zh-CN" altLang="en-US" dirty="0"/>
              <a:t>）   ：只能被动接受总线控制传送数据的设备</a:t>
            </a:r>
          </a:p>
        </p:txBody>
      </p:sp>
      <p:pic>
        <p:nvPicPr>
          <p:cNvPr id="4" name="图片 3"/>
          <p:cNvPicPr>
            <a:picLocks noChangeAspect="1"/>
          </p:cNvPicPr>
          <p:nvPr/>
        </p:nvPicPr>
        <p:blipFill>
          <a:blip r:embed="rId2"/>
          <a:stretch>
            <a:fillRect/>
          </a:stretch>
        </p:blipFill>
        <p:spPr>
          <a:xfrm>
            <a:off x="1188579" y="3255205"/>
            <a:ext cx="8893908" cy="276969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总线的信息传送</a:t>
            </a:r>
          </a:p>
        </p:txBody>
      </p:sp>
      <p:sp>
        <p:nvSpPr>
          <p:cNvPr id="3" name="内容占位符 2"/>
          <p:cNvSpPr>
            <a:spLocks noGrp="1"/>
          </p:cNvSpPr>
          <p:nvPr>
            <p:ph idx="1"/>
          </p:nvPr>
        </p:nvSpPr>
        <p:spPr/>
        <p:txBody>
          <a:bodyPr/>
          <a:lstStyle/>
          <a:p>
            <a:r>
              <a:rPr lang="zh-CN" altLang="en-US" b="1" dirty="0"/>
              <a:t>信息的传送方式</a:t>
            </a:r>
            <a:endParaRPr lang="en-US" altLang="zh-CN" b="1" dirty="0"/>
          </a:p>
          <a:p>
            <a:pPr lvl="1"/>
            <a:r>
              <a:rPr lang="zh-CN" altLang="en-US" dirty="0"/>
              <a:t>并行、串行、并串行传送（</a:t>
            </a:r>
            <a:r>
              <a:rPr lang="en-US" altLang="zh-CN" dirty="0"/>
              <a:t>16</a:t>
            </a:r>
            <a:r>
              <a:rPr lang="zh-CN" altLang="en-US" dirty="0"/>
              <a:t>位分两个</a:t>
            </a:r>
            <a:r>
              <a:rPr lang="en-US" altLang="zh-CN" dirty="0"/>
              <a:t>8</a:t>
            </a:r>
            <a:r>
              <a:rPr lang="zh-CN" altLang="en-US" dirty="0"/>
              <a:t>位传输）</a:t>
            </a:r>
          </a:p>
          <a:p>
            <a:pPr lvl="1"/>
            <a:r>
              <a:rPr lang="zh-CN" altLang="en-US" dirty="0"/>
              <a:t>分时传送</a:t>
            </a:r>
            <a:endParaRPr lang="en-US" altLang="zh-CN" dirty="0"/>
          </a:p>
          <a:p>
            <a:r>
              <a:rPr lang="zh-CN" altLang="en-US" b="1" dirty="0"/>
              <a:t>数据传送模式</a:t>
            </a:r>
            <a:endParaRPr lang="en-US" altLang="zh-CN" b="1" dirty="0"/>
          </a:p>
          <a:p>
            <a:pPr lvl="1"/>
            <a:r>
              <a:rPr lang="zh-CN" altLang="en-US" b="1" dirty="0"/>
              <a:t>读、写操作</a:t>
            </a:r>
          </a:p>
          <a:p>
            <a:pPr lvl="1"/>
            <a:r>
              <a:rPr lang="zh-CN" altLang="en-US" b="1" dirty="0"/>
              <a:t>块传送操作（突发传送）</a:t>
            </a:r>
          </a:p>
          <a:p>
            <a:pPr lvl="1"/>
            <a:r>
              <a:rPr lang="zh-CN" altLang="en-US" b="1" dirty="0"/>
              <a:t>写后读、读修改写操作（校验</a:t>
            </a:r>
            <a:r>
              <a:rPr lang="en-US" altLang="zh-CN" b="1" dirty="0"/>
              <a:t>/</a:t>
            </a:r>
            <a:r>
              <a:rPr lang="zh-CN" altLang="en-US" b="1" dirty="0"/>
              <a:t>存储保护）</a:t>
            </a:r>
          </a:p>
          <a:p>
            <a:pPr lvl="1"/>
            <a:r>
              <a:rPr lang="zh-CN" altLang="en-US" b="1" dirty="0"/>
              <a:t>广播广集操作</a:t>
            </a:r>
            <a:endParaRPr lang="en-US" altLang="zh-CN" b="1" dirty="0"/>
          </a:p>
          <a:p>
            <a:pPr lvl="2"/>
            <a:r>
              <a:rPr lang="zh-CN" altLang="en-US" dirty="0"/>
              <a:t>广播：一对多</a:t>
            </a:r>
          </a:p>
          <a:p>
            <a:pPr lvl="2"/>
            <a:r>
              <a:rPr lang="zh-CN" altLang="en-US" dirty="0"/>
              <a:t>广集：一根线收集多个设备的信息，多用于中断请求</a:t>
            </a:r>
          </a:p>
        </p:txBody>
      </p:sp>
      <p:pic>
        <p:nvPicPr>
          <p:cNvPr id="4" name="图片 3"/>
          <p:cNvPicPr>
            <a:picLocks noChangeAspect="1"/>
          </p:cNvPicPr>
          <p:nvPr/>
        </p:nvPicPr>
        <p:blipFill>
          <a:blip r:embed="rId2"/>
          <a:stretch>
            <a:fillRect/>
          </a:stretch>
        </p:blipFill>
        <p:spPr>
          <a:xfrm>
            <a:off x="8331906" y="2011679"/>
            <a:ext cx="3072202" cy="41576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pPr eaLnBrk="1" hangingPunct="1"/>
            <a:r>
              <a:rPr lang="zh-CN" altLang="en-US"/>
              <a:t>并行传送</a:t>
            </a:r>
          </a:p>
        </p:txBody>
      </p:sp>
      <p:grpSp>
        <p:nvGrpSpPr>
          <p:cNvPr id="26628" name="组合 4"/>
          <p:cNvGrpSpPr/>
          <p:nvPr/>
        </p:nvGrpSpPr>
        <p:grpSpPr bwMode="auto">
          <a:xfrm>
            <a:off x="6816007" y="2062064"/>
            <a:ext cx="1439863" cy="1727200"/>
            <a:chOff x="1610" y="1344"/>
            <a:chExt cx="726" cy="1088"/>
          </a:xfrm>
        </p:grpSpPr>
        <p:sp>
          <p:nvSpPr>
            <p:cNvPr id="26654" name="直线 5"/>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5" name="直线 6"/>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6" name="直线 7"/>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7" name="直线 8"/>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8" name="直线 9"/>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9" name="直线 10"/>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0" name="直线 11"/>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1" name="直线 12"/>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2" name="直线 13"/>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29" name="矩形 14"/>
          <p:cNvSpPr>
            <a:spLocks noChangeArrowheads="1"/>
          </p:cNvSpPr>
          <p:nvPr/>
        </p:nvSpPr>
        <p:spPr bwMode="auto">
          <a:xfrm>
            <a:off x="2999657" y="1773140"/>
            <a:ext cx="1077913"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发送</a:t>
            </a:r>
          </a:p>
          <a:p>
            <a:pPr algn="ctr">
              <a:lnSpc>
                <a:spcPct val="120000"/>
              </a:lnSpc>
              <a:spcBef>
                <a:spcPct val="20000"/>
              </a:spcBef>
              <a:buClr>
                <a:schemeClr val="tx2"/>
              </a:buClr>
            </a:pPr>
            <a:r>
              <a:rPr lang="zh-CN" altLang="en-US" sz="2000" b="1" dirty="0">
                <a:latin typeface="+mn-ea"/>
              </a:rPr>
              <a:t>部件</a:t>
            </a:r>
          </a:p>
        </p:txBody>
      </p:sp>
      <p:sp>
        <p:nvSpPr>
          <p:cNvPr id="26630" name="文本框 15"/>
          <p:cNvSpPr txBox="1">
            <a:spLocks noChangeArrowheads="1"/>
          </p:cNvSpPr>
          <p:nvPr/>
        </p:nvSpPr>
        <p:spPr bwMode="auto">
          <a:xfrm>
            <a:off x="4223148" y="3862290"/>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低位</a:t>
            </a:r>
            <a:endParaRPr lang="zh-CN" altLang="el-GR" sz="2000" baseline="-25000" dirty="0">
              <a:solidFill>
                <a:schemeClr val="tx1"/>
              </a:solidFill>
              <a:latin typeface="+mn-ea"/>
              <a:ea typeface="+mn-ea"/>
            </a:endParaRPr>
          </a:p>
        </p:txBody>
      </p:sp>
      <p:sp>
        <p:nvSpPr>
          <p:cNvPr id="26631" name="文本框 16"/>
          <p:cNvSpPr txBox="1">
            <a:spLocks noChangeArrowheads="1"/>
          </p:cNvSpPr>
          <p:nvPr/>
        </p:nvSpPr>
        <p:spPr bwMode="auto">
          <a:xfrm>
            <a:off x="4223148" y="1412777"/>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高位</a:t>
            </a:r>
            <a:endParaRPr lang="zh-CN" altLang="el-GR" sz="2000" baseline="-25000" dirty="0">
              <a:solidFill>
                <a:schemeClr val="tx1"/>
              </a:solidFill>
              <a:latin typeface="+mn-ea"/>
              <a:ea typeface="+mn-ea"/>
            </a:endParaRPr>
          </a:p>
        </p:txBody>
      </p:sp>
      <p:sp>
        <p:nvSpPr>
          <p:cNvPr id="26632" name="文本框 17"/>
          <p:cNvSpPr txBox="1">
            <a:spLocks noChangeArrowheads="1"/>
          </p:cNvSpPr>
          <p:nvPr/>
        </p:nvSpPr>
        <p:spPr bwMode="auto">
          <a:xfrm>
            <a:off x="4366495" y="17382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3" name="自选图形 18"/>
          <p:cNvSpPr>
            <a:spLocks noChangeArrowheads="1"/>
          </p:cNvSpPr>
          <p:nvPr/>
        </p:nvSpPr>
        <p:spPr bwMode="auto">
          <a:xfrm>
            <a:off x="5231681" y="1628676"/>
            <a:ext cx="2159000" cy="2592388"/>
          </a:xfrm>
          <a:prstGeom prst="rightArrow">
            <a:avLst>
              <a:gd name="adj1" fmla="val 76185"/>
              <a:gd name="adj2" fmla="val 27556"/>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nvGrpSpPr>
          <p:cNvPr id="26634" name="组合 19"/>
          <p:cNvGrpSpPr/>
          <p:nvPr/>
        </p:nvGrpSpPr>
        <p:grpSpPr bwMode="auto">
          <a:xfrm>
            <a:off x="4079157" y="2062064"/>
            <a:ext cx="1152525" cy="1727200"/>
            <a:chOff x="1610" y="1344"/>
            <a:chExt cx="726" cy="1088"/>
          </a:xfrm>
        </p:grpSpPr>
        <p:sp>
          <p:nvSpPr>
            <p:cNvPr id="26645" name="直线 20"/>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6" name="直线 21"/>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7" name="直线 22"/>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8" name="直线 23"/>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9" name="直线 24"/>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0" name="直线 25"/>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1" name="直线 26"/>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2" name="直线 27"/>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3" name="直线 28"/>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35" name="矩形 29"/>
          <p:cNvSpPr>
            <a:spLocks noChangeArrowheads="1"/>
          </p:cNvSpPr>
          <p:nvPr/>
        </p:nvSpPr>
        <p:spPr bwMode="auto">
          <a:xfrm>
            <a:off x="8255869" y="1773140"/>
            <a:ext cx="1077912"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接收</a:t>
            </a:r>
          </a:p>
          <a:p>
            <a:pPr algn="ctr">
              <a:lnSpc>
                <a:spcPct val="120000"/>
              </a:lnSpc>
              <a:spcBef>
                <a:spcPct val="20000"/>
              </a:spcBef>
              <a:buClr>
                <a:schemeClr val="tx2"/>
              </a:buClr>
            </a:pPr>
            <a:r>
              <a:rPr lang="zh-CN" altLang="en-US" sz="2000" b="1" dirty="0">
                <a:latin typeface="+mn-ea"/>
              </a:rPr>
              <a:t>部件</a:t>
            </a:r>
          </a:p>
        </p:txBody>
      </p:sp>
      <p:sp>
        <p:nvSpPr>
          <p:cNvPr id="26636" name="文本框 30"/>
          <p:cNvSpPr txBox="1">
            <a:spLocks noChangeArrowheads="1"/>
          </p:cNvSpPr>
          <p:nvPr/>
        </p:nvSpPr>
        <p:spPr bwMode="auto">
          <a:xfrm>
            <a:off x="4366495" y="19541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7" name="文本框 31"/>
          <p:cNvSpPr txBox="1">
            <a:spLocks noChangeArrowheads="1"/>
          </p:cNvSpPr>
          <p:nvPr/>
        </p:nvSpPr>
        <p:spPr bwMode="auto">
          <a:xfrm>
            <a:off x="4366495" y="21700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8" name="文本框 32"/>
          <p:cNvSpPr txBox="1">
            <a:spLocks noChangeArrowheads="1"/>
          </p:cNvSpPr>
          <p:nvPr/>
        </p:nvSpPr>
        <p:spPr bwMode="auto">
          <a:xfrm>
            <a:off x="4366495" y="23859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9" name="文本框 33"/>
          <p:cNvSpPr txBox="1">
            <a:spLocks noChangeArrowheads="1"/>
          </p:cNvSpPr>
          <p:nvPr/>
        </p:nvSpPr>
        <p:spPr bwMode="auto">
          <a:xfrm>
            <a:off x="4366495" y="26018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0" name="文本框 34"/>
          <p:cNvSpPr txBox="1">
            <a:spLocks noChangeArrowheads="1"/>
          </p:cNvSpPr>
          <p:nvPr/>
        </p:nvSpPr>
        <p:spPr bwMode="auto">
          <a:xfrm>
            <a:off x="4366495" y="28177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1" name="文本框 35"/>
          <p:cNvSpPr txBox="1">
            <a:spLocks noChangeArrowheads="1"/>
          </p:cNvSpPr>
          <p:nvPr/>
        </p:nvSpPr>
        <p:spPr bwMode="auto">
          <a:xfrm>
            <a:off x="4366495" y="30336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2" name="文本框 36"/>
          <p:cNvSpPr txBox="1">
            <a:spLocks noChangeArrowheads="1"/>
          </p:cNvSpPr>
          <p:nvPr/>
        </p:nvSpPr>
        <p:spPr bwMode="auto">
          <a:xfrm>
            <a:off x="4366495" y="32495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3" name="文本框 37"/>
          <p:cNvSpPr txBox="1">
            <a:spLocks noChangeArrowheads="1"/>
          </p:cNvSpPr>
          <p:nvPr/>
        </p:nvSpPr>
        <p:spPr bwMode="auto">
          <a:xfrm>
            <a:off x="4366495" y="34654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1822758" name="矩形 38"/>
          <p:cNvSpPr>
            <a:spLocks noChangeArrowheads="1"/>
          </p:cNvSpPr>
          <p:nvPr/>
        </p:nvSpPr>
        <p:spPr bwMode="auto">
          <a:xfrm>
            <a:off x="2662238" y="4851400"/>
            <a:ext cx="7869128" cy="1273175"/>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每位数据一条传输线，并行传送，采用电位传送</a:t>
            </a:r>
            <a:endParaRPr lang="en-US" altLang="zh-CN" sz="2400" kern="0" dirty="0">
              <a:latin typeface="+mn-ea"/>
            </a:endParaRPr>
          </a:p>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传送速度快，传输距离短，</a:t>
            </a:r>
            <a:r>
              <a:rPr lang="en-US" altLang="zh-CN" sz="2400" kern="0" dirty="0">
                <a:latin typeface="+mn-ea"/>
              </a:rPr>
              <a:t>存在高频障碍（线间串扰）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2758"/>
                                        </p:tgtEl>
                                        <p:attrNameLst>
                                          <p:attrName>style.visibility</p:attrName>
                                        </p:attrNameLst>
                                      </p:cBhvr>
                                      <p:to>
                                        <p:strVal val="visible"/>
                                      </p:to>
                                    </p:set>
                                    <p:anim calcmode="lin" valueType="num">
                                      <p:cBhvr additive="base">
                                        <p:cTn id="7" dur="500" fill="hold"/>
                                        <p:tgtEl>
                                          <p:spTgt spid="1822758"/>
                                        </p:tgtEl>
                                        <p:attrNameLst>
                                          <p:attrName>ppt_x</p:attrName>
                                        </p:attrNameLst>
                                      </p:cBhvr>
                                      <p:tavLst>
                                        <p:tav tm="0">
                                          <p:val>
                                            <p:strVal val="#ppt_x"/>
                                          </p:val>
                                        </p:tav>
                                        <p:tav tm="100000">
                                          <p:val>
                                            <p:strVal val="#ppt_x"/>
                                          </p:val>
                                        </p:tav>
                                      </p:tavLst>
                                    </p:anim>
                                    <p:anim calcmode="lin" valueType="num">
                                      <p:cBhvr additive="base">
                                        <p:cTn id="8" dur="500" fill="hold"/>
                                        <p:tgtEl>
                                          <p:spTgt spid="18227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8"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pic>
        <p:nvPicPr>
          <p:cNvPr id="5" name="图片 4"/>
          <p:cNvPicPr>
            <a:picLocks noChangeAspect="1"/>
          </p:cNvPicPr>
          <p:nvPr>
            <p:custDataLst>
              <p:tags r:id="rId1"/>
            </p:custDataLst>
          </p:nvPr>
        </p:nvPicPr>
        <p:blipFill>
          <a:blip r:embed="rId3"/>
          <a:stretch>
            <a:fillRect/>
          </a:stretch>
        </p:blipFill>
        <p:spPr>
          <a:xfrm>
            <a:off x="231287" y="107461"/>
            <a:ext cx="11606308" cy="62777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29945"/>
          </a:xfrm>
          <a:prstGeom prst="rect">
            <a:avLst/>
          </a:prstGeom>
          <a:noFill/>
        </p:spPr>
        <p:txBody>
          <a:bodyPr wrap="square" rtlCol="0">
            <a:spAutoFit/>
          </a:bodyPr>
          <a:lstStyle/>
          <a:p>
            <a:pPr algn="ctr"/>
            <a:r>
              <a:rPr lang="zh-CN" altLang="en-US" sz="4800" spc="600" dirty="0">
                <a:solidFill>
                  <a:srgbClr val="005D9C"/>
                </a:solidFill>
                <a:latin typeface="方正楷体_GB2312" panose="02000000000000000000" charset="-122"/>
                <a:ea typeface="方正楷体_GB2312" panose="02000000000000000000" charset="-122"/>
              </a:rPr>
              <a:t>八、系统总线</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9" name="图片 48" descr="MCj0354160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95388" y="4424902"/>
            <a:ext cx="1904157" cy="170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串行传送方式</a:t>
            </a:r>
          </a:p>
        </p:txBody>
      </p:sp>
      <p:sp>
        <p:nvSpPr>
          <p:cNvPr id="3" name="内容占位符 2"/>
          <p:cNvSpPr>
            <a:spLocks noGrp="1"/>
          </p:cNvSpPr>
          <p:nvPr>
            <p:ph idx="1"/>
          </p:nvPr>
        </p:nvSpPr>
        <p:spPr/>
        <p:txBody>
          <a:bodyPr/>
          <a:lstStyle/>
          <a:p>
            <a:r>
              <a:rPr lang="zh-CN" altLang="en-US" b="1" dirty="0"/>
              <a:t>例</a:t>
            </a:r>
            <a:r>
              <a:rPr lang="en-US" altLang="zh-CN" b="1" dirty="0"/>
              <a:t>8.2</a:t>
            </a:r>
            <a:r>
              <a:rPr lang="zh-CN" altLang="en-US" dirty="0"/>
              <a:t>：若异步串行传输的信息帧由</a:t>
            </a:r>
            <a:r>
              <a:rPr lang="en-US" altLang="zh-CN" dirty="0"/>
              <a:t>1</a:t>
            </a:r>
            <a:r>
              <a:rPr lang="zh-CN" altLang="en-US" dirty="0"/>
              <a:t>个起始位、</a:t>
            </a:r>
            <a:r>
              <a:rPr lang="en-US" altLang="zh-CN" dirty="0"/>
              <a:t>7</a:t>
            </a:r>
            <a:r>
              <a:rPr lang="zh-CN" altLang="en-US" dirty="0"/>
              <a:t>个数据位、</a:t>
            </a:r>
            <a:r>
              <a:rPr lang="en-US" altLang="zh-CN" dirty="0"/>
              <a:t>1</a:t>
            </a:r>
            <a:r>
              <a:rPr lang="zh-CN" altLang="en-US" dirty="0"/>
              <a:t>个奇偶校验位和</a:t>
            </a:r>
            <a:r>
              <a:rPr lang="en-US" altLang="zh-CN" dirty="0"/>
              <a:t>1</a:t>
            </a:r>
            <a:r>
              <a:rPr lang="zh-CN" altLang="en-US" dirty="0"/>
              <a:t>个停止位等</a:t>
            </a:r>
            <a:r>
              <a:rPr lang="en-US" altLang="zh-CN" dirty="0"/>
              <a:t>10</a:t>
            </a:r>
            <a:r>
              <a:rPr lang="zh-CN" altLang="en-US" dirty="0"/>
              <a:t>个数位构成，线路每秒钟传送</a:t>
            </a:r>
            <a:r>
              <a:rPr lang="en-US" altLang="zh-CN" dirty="0"/>
              <a:t>120</a:t>
            </a:r>
            <a:r>
              <a:rPr lang="zh-CN" altLang="en-US" dirty="0"/>
              <a:t>个字符，分别计算</a:t>
            </a:r>
            <a:r>
              <a:rPr lang="zh-CN" altLang="en-US" dirty="0">
                <a:solidFill>
                  <a:srgbClr val="C00000"/>
                </a:solidFill>
              </a:rPr>
              <a:t>波特率和数传率</a:t>
            </a:r>
            <a:r>
              <a:rPr lang="zh-CN" altLang="en-US" dirty="0"/>
              <a:t>。</a:t>
            </a:r>
          </a:p>
        </p:txBody>
      </p:sp>
      <p:pic>
        <p:nvPicPr>
          <p:cNvPr id="4" name="图片 3"/>
          <p:cNvPicPr>
            <a:picLocks noChangeAspect="1"/>
          </p:cNvPicPr>
          <p:nvPr/>
        </p:nvPicPr>
        <p:blipFill>
          <a:blip r:embed="rId2"/>
          <a:stretch>
            <a:fillRect/>
          </a:stretch>
        </p:blipFill>
        <p:spPr>
          <a:xfrm>
            <a:off x="750428" y="3127837"/>
            <a:ext cx="10953750" cy="14668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高速串行总线编码效率</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549312" y="1048747"/>
            <a:ext cx="10323735" cy="429870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并串行传送</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87822" y="1008497"/>
            <a:ext cx="10310411" cy="5373031"/>
          </a:xfrm>
          <a:prstGeom prst="rect">
            <a:avLst/>
          </a:prstGeom>
        </p:spPr>
      </p:pic>
      <p:sp>
        <p:nvSpPr>
          <p:cNvPr id="5" name="文本框 4"/>
          <p:cNvSpPr txBox="1"/>
          <p:nvPr/>
        </p:nvSpPr>
        <p:spPr>
          <a:xfrm>
            <a:off x="1351915" y="6303645"/>
            <a:ext cx="9651365" cy="368300"/>
          </a:xfrm>
          <a:prstGeom prst="rect">
            <a:avLst/>
          </a:prstGeom>
          <a:noFill/>
        </p:spPr>
        <p:txBody>
          <a:bodyPr wrap="square" rtlCol="0" anchor="t">
            <a:spAutoFit/>
          </a:bodyPr>
          <a:lstStyle/>
          <a:p>
            <a:r>
              <a:rPr lang="zh-CN" altLang="en-US" b="1">
                <a:solidFill>
                  <a:srgbClr val="FF0000"/>
                </a:solidFill>
              </a:rPr>
              <a:t>2022年1月发布PCIe 6.0 ×16 通道的双向带宽达到了256GB/s，高速并发串口是发展方向</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信息传输方式的特点</a:t>
            </a:r>
          </a:p>
        </p:txBody>
      </p:sp>
      <p:sp>
        <p:nvSpPr>
          <p:cNvPr id="3" name="内容占位符 2"/>
          <p:cNvSpPr>
            <a:spLocks noGrp="1"/>
          </p:cNvSpPr>
          <p:nvPr>
            <p:ph idx="1"/>
          </p:nvPr>
        </p:nvSpPr>
        <p:spPr/>
        <p:txBody>
          <a:bodyPr>
            <a:normAutofit/>
          </a:bodyPr>
          <a:lstStyle/>
          <a:p>
            <a:endParaRPr lang="zh-CN" altLang="en-US" dirty="0"/>
          </a:p>
        </p:txBody>
      </p:sp>
      <p:pic>
        <p:nvPicPr>
          <p:cNvPr id="4" name="图片 3"/>
          <p:cNvPicPr>
            <a:picLocks noChangeAspect="1"/>
          </p:cNvPicPr>
          <p:nvPr/>
        </p:nvPicPr>
        <p:blipFill>
          <a:blip r:embed="rId2"/>
          <a:stretch>
            <a:fillRect/>
          </a:stretch>
        </p:blipFill>
        <p:spPr>
          <a:xfrm>
            <a:off x="487822" y="1084697"/>
            <a:ext cx="6478243" cy="50242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矩形 2"/>
          <p:cNvSpPr>
            <a:spLocks noGrp="1" noChangeArrowheads="1"/>
          </p:cNvSpPr>
          <p:nvPr>
            <p:ph type="title"/>
          </p:nvPr>
        </p:nvSpPr>
        <p:spPr/>
        <p:txBody>
          <a:bodyPr/>
          <a:lstStyle/>
          <a:p>
            <a:pPr eaLnBrk="1" hangingPunct="1"/>
            <a:r>
              <a:rPr lang="zh-CN" altLang="en-US" dirty="0"/>
              <a:t>总线仲裁</a:t>
            </a:r>
          </a:p>
        </p:txBody>
      </p:sp>
      <p:sp>
        <p:nvSpPr>
          <p:cNvPr id="32772" name="矩形 3"/>
          <p:cNvSpPr>
            <a:spLocks noGrp="1" noChangeArrowheads="1"/>
          </p:cNvSpPr>
          <p:nvPr>
            <p:ph type="body" idx="1"/>
          </p:nvPr>
        </p:nvSpPr>
        <p:spPr/>
        <p:txBody>
          <a:bodyPr/>
          <a:lstStyle/>
          <a:p>
            <a:pPr eaLnBrk="1" hangingPunct="1"/>
            <a:r>
              <a:rPr lang="zh-CN" altLang="en-US" b="1" dirty="0">
                <a:solidFill>
                  <a:srgbClr val="0000FF"/>
                </a:solidFill>
                <a:latin typeface="华文新魏" panose="02010800040101010101" pitchFamily="2" charset="-122"/>
              </a:rPr>
              <a:t>总线仲裁</a:t>
            </a:r>
            <a:r>
              <a:rPr lang="zh-CN" altLang="en-US" dirty="0">
                <a:latin typeface="华文新魏" panose="02010800040101010101" pitchFamily="2" charset="-122"/>
              </a:rPr>
              <a:t>：对总线的使用进行合理的分配和管理</a:t>
            </a:r>
            <a:r>
              <a:rPr lang="en-US" altLang="zh-CN" dirty="0">
                <a:latin typeface="华文新魏" panose="02010800040101010101" pitchFamily="2" charset="-122"/>
              </a:rPr>
              <a:t>.</a:t>
            </a:r>
          </a:p>
          <a:p>
            <a:pPr lvl="1" eaLnBrk="1" hangingPunct="1"/>
            <a:r>
              <a:rPr lang="zh-CN" altLang="en-US" sz="2400" dirty="0">
                <a:latin typeface="华文新魏" panose="02010800040101010101" pitchFamily="2" charset="-122"/>
              </a:rPr>
              <a:t>部件要使用总线进行通信时</a:t>
            </a:r>
            <a:r>
              <a:rPr lang="en-US" altLang="zh-CN" sz="2400" dirty="0">
                <a:latin typeface="华文新魏" panose="02010800040101010101" pitchFamily="2" charset="-122"/>
              </a:rPr>
              <a:t>,</a:t>
            </a:r>
            <a:r>
              <a:rPr lang="zh-CN" altLang="en-US" sz="2400" dirty="0">
                <a:latin typeface="华文新魏" panose="02010800040101010101" pitchFamily="2" charset="-122"/>
              </a:rPr>
              <a:t>要向控制部件发请求信号</a:t>
            </a:r>
            <a:endParaRPr lang="en-US" altLang="zh-CN" sz="2400" dirty="0">
              <a:latin typeface="华文新魏" panose="02010800040101010101" pitchFamily="2" charset="-122"/>
            </a:endParaRPr>
          </a:p>
          <a:p>
            <a:pPr lvl="1" eaLnBrk="1" hangingPunct="1"/>
            <a:r>
              <a:rPr lang="zh-CN" altLang="en-US" sz="2400" dirty="0">
                <a:latin typeface="华文新魏" panose="02010800040101010101" pitchFamily="2" charset="-122"/>
              </a:rPr>
              <a:t>控制部件按各部件的优先级来决定谁使用总线</a:t>
            </a:r>
            <a:endParaRPr lang="en-US" altLang="zh-CN" sz="2400" dirty="0">
              <a:latin typeface="华文新魏" panose="02010800040101010101" pitchFamily="2" charset="-122"/>
            </a:endParaRPr>
          </a:p>
          <a:p>
            <a:pPr eaLnBrk="1" hangingPunct="1"/>
            <a:r>
              <a:rPr lang="zh-CN" altLang="en-US" dirty="0">
                <a:latin typeface="华文新魏" panose="02010800040101010101" pitchFamily="2" charset="-122"/>
              </a:rPr>
              <a:t>根据总线控制部件的位置</a:t>
            </a:r>
            <a:r>
              <a:rPr lang="en-US" altLang="zh-CN" dirty="0">
                <a:latin typeface="华文新魏" panose="02010800040101010101" pitchFamily="2" charset="-122"/>
              </a:rPr>
              <a:t>,</a:t>
            </a:r>
            <a:r>
              <a:rPr lang="zh-CN" altLang="en-US" dirty="0">
                <a:latin typeface="华文新魏" panose="02010800040101010101" pitchFamily="2" charset="-122"/>
              </a:rPr>
              <a:t>仲裁方式分两类</a:t>
            </a:r>
            <a:endParaRPr lang="en-US" altLang="zh-CN" dirty="0">
              <a:latin typeface="华文新魏" panose="02010800040101010101" pitchFamily="2" charset="-122"/>
            </a:endParaRPr>
          </a:p>
          <a:p>
            <a:pPr lvl="1" eaLnBrk="1" hangingPunct="1"/>
            <a:r>
              <a:rPr lang="zh-CN" altLang="en-US" sz="2400" dirty="0">
                <a:solidFill>
                  <a:srgbClr val="0000FF"/>
                </a:solidFill>
                <a:latin typeface="华文新魏" panose="02010800040101010101" pitchFamily="2" charset="-122"/>
              </a:rPr>
              <a:t>集中式总线仲裁</a:t>
            </a:r>
          </a:p>
          <a:p>
            <a:pPr lvl="1" eaLnBrk="1" hangingPunct="1"/>
            <a:r>
              <a:rPr lang="zh-CN" altLang="en-US" sz="2400" dirty="0">
                <a:solidFill>
                  <a:srgbClr val="0000FF"/>
                </a:solidFill>
                <a:latin typeface="华文新魏" panose="02010800040101010101" pitchFamily="2" charset="-122"/>
              </a:rPr>
              <a:t>分布式总线仲裁</a:t>
            </a:r>
            <a:endParaRPr lang="zh-CN" altLang="en-US" sz="2400" dirty="0">
              <a:latin typeface="华文新魏" panose="02010800040101010101" pitchFamily="2" charset="-122"/>
            </a:endParaRPr>
          </a:p>
          <a:p>
            <a:pPr eaLnBrk="1" hangingPunct="1"/>
            <a:endParaRPr lang="en-US" altLang="zh-CN" dirty="0">
              <a:latin typeface="华文新魏" panose="0201080004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矩形 2"/>
          <p:cNvSpPr>
            <a:spLocks noGrp="1" noChangeArrowheads="1"/>
          </p:cNvSpPr>
          <p:nvPr>
            <p:ph type="title"/>
          </p:nvPr>
        </p:nvSpPr>
        <p:spPr/>
        <p:txBody>
          <a:bodyPr/>
          <a:lstStyle/>
          <a:p>
            <a:pPr eaLnBrk="1" hangingPunct="1"/>
            <a:r>
              <a:rPr lang="zh-CN" altLang="en-US"/>
              <a:t>集中式仲裁</a:t>
            </a:r>
          </a:p>
        </p:txBody>
      </p:sp>
      <p:sp>
        <p:nvSpPr>
          <p:cNvPr id="33796" name="矩形 3"/>
          <p:cNvSpPr>
            <a:spLocks noGrp="1" noChangeArrowheads="1"/>
          </p:cNvSpPr>
          <p:nvPr>
            <p:ph type="body" idx="1"/>
          </p:nvPr>
        </p:nvSpPr>
        <p:spPr/>
        <p:txBody>
          <a:bodyPr/>
          <a:lstStyle/>
          <a:p>
            <a:pPr eaLnBrk="1" hangingPunct="1"/>
            <a:r>
              <a:rPr lang="zh-CN" altLang="en-US" b="1" dirty="0">
                <a:latin typeface="华文新魏" panose="02010800040101010101" pitchFamily="2" charset="-122"/>
              </a:rPr>
              <a:t>链式查询方式</a:t>
            </a:r>
          </a:p>
          <a:p>
            <a:pPr eaLnBrk="1" hangingPunct="1"/>
            <a:r>
              <a:rPr lang="zh-CN" altLang="en-US" b="1" dirty="0">
                <a:latin typeface="华文新魏" panose="02010800040101010101" pitchFamily="2" charset="-122"/>
              </a:rPr>
              <a:t>计数器定时查询方式</a:t>
            </a:r>
          </a:p>
          <a:p>
            <a:pPr eaLnBrk="1" hangingPunct="1"/>
            <a:r>
              <a:rPr lang="zh-CN" altLang="en-US" b="1" dirty="0">
                <a:latin typeface="华文新魏" panose="02010800040101010101" pitchFamily="2" charset="-122"/>
              </a:rPr>
              <a:t>独立请求方式</a:t>
            </a:r>
          </a:p>
          <a:p>
            <a:pPr eaLnBrk="1" hangingPunct="1"/>
            <a:endParaRPr lang="en-US" altLang="zh-CN" dirty="0">
              <a:latin typeface="华文新魏" panose="0201080004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链式查询方式</a:t>
            </a:r>
          </a:p>
        </p:txBody>
      </p:sp>
      <p:sp>
        <p:nvSpPr>
          <p:cNvPr id="3" name="内容占位符 2"/>
          <p:cNvSpPr>
            <a:spLocks noGrp="1"/>
          </p:cNvSpPr>
          <p:nvPr>
            <p:ph idx="1"/>
          </p:nvPr>
        </p:nvSpPr>
        <p:spPr>
          <a:xfrm>
            <a:off x="1919536" y="4581128"/>
            <a:ext cx="8218488" cy="2003038"/>
          </a:xfrm>
        </p:spPr>
        <p:txBody>
          <a:bodyPr>
            <a:normAutofit fontScale="92500"/>
          </a:bodyPr>
          <a:lstStyle/>
          <a:p>
            <a:r>
              <a:rPr lang="zh-CN" altLang="en-US" dirty="0"/>
              <a:t>控制线</a:t>
            </a:r>
            <a:r>
              <a:rPr lang="en-US" altLang="zh-CN" dirty="0"/>
              <a:t>3</a:t>
            </a:r>
            <a:r>
              <a:rPr lang="zh-CN" altLang="en-US" dirty="0"/>
              <a:t>根： 总线状态</a:t>
            </a:r>
            <a:r>
              <a:rPr lang="en-US" altLang="zh-CN" dirty="0"/>
              <a:t>BS</a:t>
            </a:r>
            <a:r>
              <a:rPr lang="zh-CN" altLang="en-US" dirty="0"/>
              <a:t>，总线请求</a:t>
            </a:r>
            <a:r>
              <a:rPr lang="en-US" altLang="zh-CN" dirty="0"/>
              <a:t>BR</a:t>
            </a:r>
            <a:r>
              <a:rPr lang="zh-CN" altLang="en-US" dirty="0"/>
              <a:t>，总线授权</a:t>
            </a:r>
            <a:r>
              <a:rPr lang="en-US" altLang="zh-CN" dirty="0"/>
              <a:t>BG</a:t>
            </a:r>
            <a:endParaRPr lang="zh-CN" altLang="zh-CN" dirty="0"/>
          </a:p>
          <a:p>
            <a:r>
              <a:rPr lang="zh-CN" altLang="en-US" dirty="0"/>
              <a:t>仲裁过程：</a:t>
            </a:r>
            <a:r>
              <a:rPr lang="zh-CN" altLang="en-US" sz="1800" dirty="0"/>
              <a:t>监控总线状态，发总线请求，等待总线授权，置总线状态</a:t>
            </a:r>
            <a:endParaRPr lang="en-US" altLang="zh-CN" sz="1800" dirty="0"/>
          </a:p>
          <a:p>
            <a:r>
              <a:rPr lang="zh-CN" altLang="en-US" dirty="0"/>
              <a:t>响应慢，优先级固定，饥饿现象，单点故障敏感</a:t>
            </a:r>
            <a:endParaRPr lang="en-US" altLang="zh-CN" dirty="0"/>
          </a:p>
          <a:p>
            <a:endParaRPr lang="zh-CN" altLang="en-US" dirty="0"/>
          </a:p>
        </p:txBody>
      </p:sp>
      <p:sp>
        <p:nvSpPr>
          <p:cNvPr id="5" name="矩形 3"/>
          <p:cNvSpPr>
            <a:spLocks noChangeArrowheads="1"/>
          </p:cNvSpPr>
          <p:nvPr/>
        </p:nvSpPr>
        <p:spPr bwMode="auto">
          <a:xfrm>
            <a:off x="2743200" y="1450181"/>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tx2"/>
              </a:buClr>
            </a:pPr>
            <a:r>
              <a:rPr kumimoji="1" lang="zh-CN" altLang="en-US" sz="2400">
                <a:latin typeface="+mn-ea"/>
              </a:rPr>
              <a:t>中</a:t>
            </a:r>
          </a:p>
          <a:p>
            <a:pPr algn="ctr">
              <a:lnSpc>
                <a:spcPct val="90000"/>
              </a:lnSpc>
              <a:spcBef>
                <a:spcPct val="20000"/>
              </a:spcBef>
              <a:buClr>
                <a:schemeClr val="tx2"/>
              </a:buClr>
            </a:pPr>
            <a:r>
              <a:rPr kumimoji="1" lang="zh-CN" altLang="en-US" sz="2400">
                <a:latin typeface="+mn-ea"/>
              </a:rPr>
              <a:t>央</a:t>
            </a:r>
          </a:p>
          <a:p>
            <a:pPr algn="ctr">
              <a:lnSpc>
                <a:spcPct val="90000"/>
              </a:lnSpc>
              <a:spcBef>
                <a:spcPct val="20000"/>
              </a:spcBef>
              <a:buClr>
                <a:schemeClr val="tx2"/>
              </a:buClr>
            </a:pPr>
            <a:r>
              <a:rPr kumimoji="1" lang="zh-CN" altLang="en-US" sz="2400">
                <a:latin typeface="+mn-ea"/>
              </a:rPr>
              <a:t>仲</a:t>
            </a:r>
          </a:p>
          <a:p>
            <a:pPr algn="ctr">
              <a:lnSpc>
                <a:spcPct val="90000"/>
              </a:lnSpc>
              <a:spcBef>
                <a:spcPct val="20000"/>
              </a:spcBef>
              <a:buClr>
                <a:schemeClr val="tx2"/>
              </a:buClr>
            </a:pPr>
            <a:r>
              <a:rPr kumimoji="1" lang="zh-CN" altLang="en-US" sz="2400">
                <a:latin typeface="+mn-ea"/>
              </a:rPr>
              <a:t>裁</a:t>
            </a:r>
          </a:p>
          <a:p>
            <a:pPr algn="ctr">
              <a:lnSpc>
                <a:spcPct val="90000"/>
              </a:lnSpc>
              <a:spcBef>
                <a:spcPct val="20000"/>
              </a:spcBef>
              <a:buClr>
                <a:schemeClr val="tx2"/>
              </a:buClr>
            </a:pPr>
            <a:r>
              <a:rPr kumimoji="1" lang="zh-CN" altLang="en-US" sz="2400">
                <a:latin typeface="+mn-ea"/>
              </a:rPr>
              <a:t>器</a:t>
            </a:r>
          </a:p>
        </p:txBody>
      </p:sp>
      <p:sp>
        <p:nvSpPr>
          <p:cNvPr id="6" name="直线 4"/>
          <p:cNvSpPr>
            <a:spLocks noChangeShapeType="1"/>
          </p:cNvSpPr>
          <p:nvPr/>
        </p:nvSpPr>
        <p:spPr bwMode="auto">
          <a:xfrm>
            <a:off x="3733800" y="1666081"/>
            <a:ext cx="5562600" cy="0"/>
          </a:xfrm>
          <a:prstGeom prst="line">
            <a:avLst/>
          </a:prstGeom>
          <a:noFill/>
          <a:ln w="114300">
            <a:solidFill>
              <a:srgbClr val="FF99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7" name="直线 5"/>
          <p:cNvSpPr>
            <a:spLocks noChangeShapeType="1"/>
          </p:cNvSpPr>
          <p:nvPr/>
        </p:nvSpPr>
        <p:spPr bwMode="auto">
          <a:xfrm>
            <a:off x="3733800" y="209788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8" name="直线 6"/>
          <p:cNvSpPr>
            <a:spLocks noChangeShapeType="1"/>
          </p:cNvSpPr>
          <p:nvPr/>
        </p:nvSpPr>
        <p:spPr bwMode="auto">
          <a:xfrm>
            <a:off x="3733800" y="251063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9" name="矩形 7"/>
          <p:cNvSpPr>
            <a:spLocks noChangeArrowheads="1"/>
          </p:cNvSpPr>
          <p:nvPr/>
        </p:nvSpPr>
        <p:spPr bwMode="auto">
          <a:xfrm>
            <a:off x="4191000" y="3044031"/>
            <a:ext cx="990600" cy="685800"/>
          </a:xfrm>
          <a:prstGeom prst="rect">
            <a:avLst/>
          </a:prstGeom>
          <a:solidFill>
            <a:schemeClr val="hlink"/>
          </a:solidFill>
          <a:ln w="9525">
            <a:noFill/>
            <a:miter lim="800000"/>
          </a:ln>
          <a:effectLst>
            <a:outerShdw dist="35921" dir="2700000" algn="ctr" rotWithShape="0">
              <a:schemeClr val="bg2"/>
            </a:outerShdw>
          </a:effec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p>
        </p:txBody>
      </p:sp>
      <p:sp>
        <p:nvSpPr>
          <p:cNvPr id="10" name="矩形 8"/>
          <p:cNvSpPr>
            <a:spLocks noChangeArrowheads="1"/>
          </p:cNvSpPr>
          <p:nvPr/>
        </p:nvSpPr>
        <p:spPr bwMode="auto">
          <a:xfrm>
            <a:off x="5486400" y="3044031"/>
            <a:ext cx="990600" cy="685800"/>
          </a:xfrm>
          <a:prstGeom prst="rect">
            <a:avLst/>
          </a:prstGeom>
          <a:solidFill>
            <a:schemeClr val="hlink"/>
          </a:solidFill>
          <a:ln w="9525">
            <a:noFill/>
            <a:miter lim="800000"/>
          </a:ln>
          <a:effectLst>
            <a:outerShdw dist="35921" dir="2700000" algn="ctr" rotWithShape="0">
              <a:schemeClr val="bg2"/>
            </a:outerShdw>
          </a:effec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p>
          <a:p>
            <a:pPr algn="ctr"/>
            <a:endParaRPr kumimoji="1" lang="en-US" altLang="zh-CN" sz="2000" dirty="0">
              <a:solidFill>
                <a:schemeClr val="bg1"/>
              </a:solidFill>
              <a:latin typeface="+mn-ea"/>
            </a:endParaRPr>
          </a:p>
        </p:txBody>
      </p:sp>
      <p:sp>
        <p:nvSpPr>
          <p:cNvPr id="11" name="矩形 9"/>
          <p:cNvSpPr>
            <a:spLocks noChangeArrowheads="1"/>
          </p:cNvSpPr>
          <p:nvPr/>
        </p:nvSpPr>
        <p:spPr bwMode="auto">
          <a:xfrm>
            <a:off x="8077200" y="3044031"/>
            <a:ext cx="990600" cy="685800"/>
          </a:xfrm>
          <a:prstGeom prst="rect">
            <a:avLst/>
          </a:prstGeom>
          <a:solidFill>
            <a:schemeClr val="hlink"/>
          </a:solidFill>
          <a:ln w="9525">
            <a:noFill/>
            <a:miter lim="800000"/>
          </a:ln>
          <a:effectLst>
            <a:outerShdw dist="35921" dir="2700000" algn="ctr" rotWithShape="0">
              <a:schemeClr val="bg2"/>
            </a:outerShdw>
          </a:effec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p>
        </p:txBody>
      </p:sp>
      <p:sp>
        <p:nvSpPr>
          <p:cNvPr id="12" name="任意多边形 10"/>
          <p:cNvSpPr/>
          <p:nvPr/>
        </p:nvSpPr>
        <p:spPr bwMode="auto">
          <a:xfrm>
            <a:off x="4495800" y="3577431"/>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3" name="直线 11"/>
          <p:cNvSpPr>
            <a:spLocks noChangeShapeType="1"/>
          </p:cNvSpPr>
          <p:nvPr/>
        </p:nvSpPr>
        <p:spPr bwMode="auto">
          <a:xfrm>
            <a:off x="44958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4" name="直线 12"/>
          <p:cNvSpPr>
            <a:spLocks noChangeShapeType="1"/>
          </p:cNvSpPr>
          <p:nvPr/>
        </p:nvSpPr>
        <p:spPr bwMode="auto">
          <a:xfrm>
            <a:off x="48006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5" name="直线 13"/>
          <p:cNvSpPr>
            <a:spLocks noChangeShapeType="1"/>
          </p:cNvSpPr>
          <p:nvPr/>
        </p:nvSpPr>
        <p:spPr bwMode="auto">
          <a:xfrm flipV="1">
            <a:off x="6096000" y="3958431"/>
            <a:ext cx="7620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6" name="直线 14"/>
          <p:cNvSpPr>
            <a:spLocks noChangeShapeType="1"/>
          </p:cNvSpPr>
          <p:nvPr/>
        </p:nvSpPr>
        <p:spPr bwMode="auto">
          <a:xfrm flipV="1">
            <a:off x="7608888" y="3948807"/>
            <a:ext cx="849312" cy="11113"/>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7" name="直线 15"/>
          <p:cNvSpPr>
            <a:spLocks noChangeShapeType="1"/>
          </p:cNvSpPr>
          <p:nvPr/>
        </p:nvSpPr>
        <p:spPr bwMode="auto">
          <a:xfrm>
            <a:off x="6858000" y="3958431"/>
            <a:ext cx="762000" cy="0"/>
          </a:xfrm>
          <a:prstGeom prst="line">
            <a:avLst/>
          </a:prstGeom>
          <a:noFill/>
          <a:ln w="19050">
            <a:solidFill>
              <a:srgbClr val="FF33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8" name="自选图形 16"/>
          <p:cNvSpPr>
            <a:spLocks noChangeArrowheads="1"/>
          </p:cNvSpPr>
          <p:nvPr/>
        </p:nvSpPr>
        <p:spPr bwMode="auto">
          <a:xfrm>
            <a:off x="487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19" name="自选图形 17"/>
          <p:cNvSpPr>
            <a:spLocks noChangeArrowheads="1"/>
          </p:cNvSpPr>
          <p:nvPr/>
        </p:nvSpPr>
        <p:spPr bwMode="auto">
          <a:xfrm>
            <a:off x="6172200" y="1737519"/>
            <a:ext cx="139700" cy="1306512"/>
          </a:xfrm>
          <a:prstGeom prst="upDownArrow">
            <a:avLst>
              <a:gd name="adj1" fmla="val 50000"/>
              <a:gd name="adj2" fmla="val 187045"/>
            </a:avLst>
          </a:prstGeom>
          <a:solidFill>
            <a:srgbClr val="66FF33"/>
          </a:solidFill>
          <a:ln w="9525">
            <a:solidFill>
              <a:srgbClr val="00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20" name="自选图形 18"/>
          <p:cNvSpPr>
            <a:spLocks noChangeArrowheads="1"/>
          </p:cNvSpPr>
          <p:nvPr/>
        </p:nvSpPr>
        <p:spPr bwMode="auto">
          <a:xfrm>
            <a:off x="868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grpSp>
        <p:nvGrpSpPr>
          <p:cNvPr id="21" name="组合 19"/>
          <p:cNvGrpSpPr/>
          <p:nvPr/>
        </p:nvGrpSpPr>
        <p:grpSpPr bwMode="auto">
          <a:xfrm>
            <a:off x="4343400" y="2510631"/>
            <a:ext cx="3886200" cy="533400"/>
            <a:chOff x="1776" y="2012"/>
            <a:chExt cx="2448" cy="336"/>
          </a:xfrm>
        </p:grpSpPr>
        <p:sp>
          <p:nvSpPr>
            <p:cNvPr id="22" name="直线 20"/>
            <p:cNvSpPr>
              <a:spLocks noChangeShapeType="1"/>
            </p:cNvSpPr>
            <p:nvPr/>
          </p:nvSpPr>
          <p:spPr bwMode="auto">
            <a:xfrm>
              <a:off x="1776"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3" name="直线 21"/>
            <p:cNvSpPr>
              <a:spLocks noChangeShapeType="1"/>
            </p:cNvSpPr>
            <p:nvPr/>
          </p:nvSpPr>
          <p:spPr bwMode="auto">
            <a:xfrm>
              <a:off x="2640"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4" name="直线 22"/>
            <p:cNvSpPr>
              <a:spLocks noChangeShapeType="1"/>
            </p:cNvSpPr>
            <p:nvPr/>
          </p:nvSpPr>
          <p:spPr bwMode="auto">
            <a:xfrm>
              <a:off x="4224"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25" name="直线 23"/>
          <p:cNvSpPr>
            <a:spLocks noChangeShapeType="1"/>
          </p:cNvSpPr>
          <p:nvPr/>
        </p:nvSpPr>
        <p:spPr bwMode="auto">
          <a:xfrm>
            <a:off x="3733800" y="3958431"/>
            <a:ext cx="762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6" name="直线 24"/>
          <p:cNvSpPr>
            <a:spLocks noChangeShapeType="1"/>
          </p:cNvSpPr>
          <p:nvPr/>
        </p:nvSpPr>
        <p:spPr bwMode="auto">
          <a:xfrm>
            <a:off x="4800600" y="3958431"/>
            <a:ext cx="9906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7" name="直线 25"/>
          <p:cNvSpPr>
            <a:spLocks noChangeShapeType="1"/>
          </p:cNvSpPr>
          <p:nvPr/>
        </p:nvSpPr>
        <p:spPr bwMode="auto">
          <a:xfrm>
            <a:off x="8763000" y="3958431"/>
            <a:ext cx="6858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8" name="矩形 26"/>
          <p:cNvSpPr>
            <a:spLocks noChangeArrowheads="1"/>
          </p:cNvSpPr>
          <p:nvPr/>
        </p:nvSpPr>
        <p:spPr bwMode="auto">
          <a:xfrm>
            <a:off x="3573086" y="1713706"/>
            <a:ext cx="570669"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BS</a:t>
            </a:r>
          </a:p>
        </p:txBody>
      </p:sp>
      <p:grpSp>
        <p:nvGrpSpPr>
          <p:cNvPr id="29" name="组合 27"/>
          <p:cNvGrpSpPr/>
          <p:nvPr/>
        </p:nvGrpSpPr>
        <p:grpSpPr bwMode="auto">
          <a:xfrm>
            <a:off x="4583114" y="2088357"/>
            <a:ext cx="3889375" cy="955675"/>
            <a:chOff x="1927" y="1746"/>
            <a:chExt cx="2450" cy="602"/>
          </a:xfrm>
        </p:grpSpPr>
        <p:sp>
          <p:nvSpPr>
            <p:cNvPr id="30" name="直线 28"/>
            <p:cNvSpPr>
              <a:spLocks noChangeShapeType="1"/>
            </p:cNvSpPr>
            <p:nvPr/>
          </p:nvSpPr>
          <p:spPr bwMode="auto">
            <a:xfrm flipH="1">
              <a:off x="2784"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1" name="直线 29"/>
            <p:cNvSpPr>
              <a:spLocks noChangeShapeType="1"/>
            </p:cNvSpPr>
            <p:nvPr/>
          </p:nvSpPr>
          <p:spPr bwMode="auto">
            <a:xfrm flipH="1">
              <a:off x="4372" y="1746"/>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2" name="直线 30"/>
            <p:cNvSpPr>
              <a:spLocks noChangeShapeType="1"/>
            </p:cNvSpPr>
            <p:nvPr/>
          </p:nvSpPr>
          <p:spPr bwMode="auto">
            <a:xfrm flipH="1">
              <a:off x="1927"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33" name="矩形 31"/>
          <p:cNvSpPr>
            <a:spLocks noChangeArrowheads="1"/>
          </p:cNvSpPr>
          <p:nvPr/>
        </p:nvSpPr>
        <p:spPr bwMode="auto">
          <a:xfrm>
            <a:off x="3563468" y="2145506"/>
            <a:ext cx="58990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BR</a:t>
            </a:r>
          </a:p>
        </p:txBody>
      </p:sp>
      <p:sp>
        <p:nvSpPr>
          <p:cNvPr id="34" name="矩形 32"/>
          <p:cNvSpPr>
            <a:spLocks noChangeArrowheads="1"/>
          </p:cNvSpPr>
          <p:nvPr/>
        </p:nvSpPr>
        <p:spPr bwMode="auto">
          <a:xfrm>
            <a:off x="3551445" y="3537744"/>
            <a:ext cx="613950"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BG</a:t>
            </a:r>
          </a:p>
        </p:txBody>
      </p:sp>
      <p:sp>
        <p:nvSpPr>
          <p:cNvPr id="35" name="文本框 34"/>
          <p:cNvSpPr txBox="1">
            <a:spLocks noChangeArrowheads="1"/>
          </p:cNvSpPr>
          <p:nvPr/>
        </p:nvSpPr>
        <p:spPr bwMode="auto">
          <a:xfrm>
            <a:off x="5492750" y="1124745"/>
            <a:ext cx="2763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数据总线，地址总线</a:t>
            </a:r>
          </a:p>
        </p:txBody>
      </p:sp>
      <p:sp>
        <p:nvSpPr>
          <p:cNvPr id="36" name="任意多边形 35"/>
          <p:cNvSpPr/>
          <p:nvPr/>
        </p:nvSpPr>
        <p:spPr bwMode="auto">
          <a:xfrm>
            <a:off x="5791200"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7" name="直线 36"/>
          <p:cNvSpPr>
            <a:spLocks noChangeShapeType="1"/>
          </p:cNvSpPr>
          <p:nvPr/>
        </p:nvSpPr>
        <p:spPr bwMode="auto">
          <a:xfrm>
            <a:off x="57912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8" name="直线 37"/>
          <p:cNvSpPr>
            <a:spLocks noChangeShapeType="1"/>
          </p:cNvSpPr>
          <p:nvPr/>
        </p:nvSpPr>
        <p:spPr bwMode="auto">
          <a:xfrm>
            <a:off x="60960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9" name="任意多边形 38"/>
          <p:cNvSpPr/>
          <p:nvPr/>
        </p:nvSpPr>
        <p:spPr bwMode="auto">
          <a:xfrm>
            <a:off x="8455025"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0" name="直线 39"/>
          <p:cNvSpPr>
            <a:spLocks noChangeShapeType="1"/>
          </p:cNvSpPr>
          <p:nvPr/>
        </p:nvSpPr>
        <p:spPr bwMode="auto">
          <a:xfrm>
            <a:off x="84550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1" name="直线 40"/>
          <p:cNvSpPr>
            <a:spLocks noChangeShapeType="1"/>
          </p:cNvSpPr>
          <p:nvPr/>
        </p:nvSpPr>
        <p:spPr bwMode="auto">
          <a:xfrm>
            <a:off x="87598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repeatCount="300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ppt_x"/>
                                          </p:val>
                                        </p:tav>
                                        <p:tav tm="100000">
                                          <p:val>
                                            <p:strVal val="#ppt_x"/>
                                          </p:val>
                                        </p:tav>
                                      </p:tavLst>
                                    </p:anim>
                                    <p:anim calcmode="lin" valueType="num">
                                      <p:cBhvr>
                                        <p:cTn id="40" dur="500" fill="hold"/>
                                        <p:tgtEl>
                                          <p:spTgt spid="20"/>
                                        </p:tgtEl>
                                        <p:attrNameLst>
                                          <p:attrName>ppt_y</p:attrName>
                                        </p:attrNameLst>
                                      </p:cBhvr>
                                      <p:tavLst>
                                        <p:tav tm="0">
                                          <p:val>
                                            <p:strVal val="#ppt_y-#ppt_h/2"/>
                                          </p:val>
                                        </p:tav>
                                        <p:tav tm="100000">
                                          <p:val>
                                            <p:strVal val="#ppt_y"/>
                                          </p:val>
                                        </p:tav>
                                      </p:tavLst>
                                    </p:anim>
                                    <p:anim calcmode="lin" valueType="num">
                                      <p:cBhvr>
                                        <p:cTn id="41" dur="500" fill="hold"/>
                                        <p:tgtEl>
                                          <p:spTgt spid="20"/>
                                        </p:tgtEl>
                                        <p:attrNameLst>
                                          <p:attrName>ppt_w</p:attrName>
                                        </p:attrNameLst>
                                      </p:cBhvr>
                                      <p:tavLst>
                                        <p:tav tm="0">
                                          <p:val>
                                            <p:strVal val="#ppt_w"/>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childTnLst>
                                </p:cTn>
                              </p:par>
                              <p:par>
                                <p:cTn id="43" presetID="17"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ppt_h/2"/>
                                          </p:val>
                                        </p:tav>
                                        <p:tav tm="100000">
                                          <p:val>
                                            <p:strVal val="#ppt_y"/>
                                          </p:val>
                                        </p:tav>
                                      </p:tavLst>
                                    </p:anim>
                                    <p:anim calcmode="lin" valueType="num">
                                      <p:cBhvr>
                                        <p:cTn id="47" dur="500" fill="hold"/>
                                        <p:tgtEl>
                                          <p:spTgt spid="19"/>
                                        </p:tgtEl>
                                        <p:attrNameLst>
                                          <p:attrName>ppt_w</p:attrName>
                                        </p:attrNameLst>
                                      </p:cBhvr>
                                      <p:tavLst>
                                        <p:tav tm="0">
                                          <p:val>
                                            <p:strVal val="#ppt_w"/>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childTnLst>
                                </p:cTn>
                              </p:par>
                              <p:par>
                                <p:cTn id="49" presetID="17"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ppt_h/2"/>
                                          </p:val>
                                        </p:tav>
                                        <p:tav tm="100000">
                                          <p:val>
                                            <p:strVal val="#ppt_y"/>
                                          </p:val>
                                        </p:tav>
                                      </p:tavLst>
                                    </p:anim>
                                    <p:anim calcmode="lin" valueType="num">
                                      <p:cBhvr>
                                        <p:cTn id="53" dur="500" fill="hold"/>
                                        <p:tgtEl>
                                          <p:spTgt spid="18"/>
                                        </p:tgtEl>
                                        <p:attrNameLst>
                                          <p:attrName>ppt_w</p:attrName>
                                        </p:attrNameLst>
                                      </p:cBhvr>
                                      <p:tavLst>
                                        <p:tav tm="0">
                                          <p:val>
                                            <p:strVal val="#ppt_w"/>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10" repeatCount="300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
                                            <p:txEl>
                                              <p:pRg st="0" end="0"/>
                                            </p:txEl>
                                          </p:spTgt>
                                        </p:tgtEl>
                                        <p:attrNameLst>
                                          <p:attrName>style.visibility</p:attrName>
                                        </p:attrNameLst>
                                      </p:cBhvr>
                                      <p:to>
                                        <p:strVal val="visible"/>
                                      </p:to>
                                    </p:set>
                                    <p:anim calcmode="lin" valueType="num">
                                      <p:cBhvr additive="base">
                                        <p:cTn id="7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repeatCount="3000" fill="hold" nodeType="click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p:cTn id="76" dur="500" fill="hold"/>
                                        <p:tgtEl>
                                          <p:spTgt spid="29"/>
                                        </p:tgtEl>
                                        <p:attrNameLst>
                                          <p:attrName>ppt_x</p:attrName>
                                        </p:attrNameLst>
                                      </p:cBhvr>
                                      <p:tavLst>
                                        <p:tav tm="0">
                                          <p:val>
                                            <p:strVal val="#ppt_x"/>
                                          </p:val>
                                        </p:tav>
                                        <p:tav tm="100000">
                                          <p:val>
                                            <p:strVal val="#ppt_x"/>
                                          </p:val>
                                        </p:tav>
                                      </p:tavLst>
                                    </p:anim>
                                    <p:anim calcmode="lin" valueType="num">
                                      <p:cBhvr>
                                        <p:cTn id="77" dur="500" fill="hold"/>
                                        <p:tgtEl>
                                          <p:spTgt spid="29"/>
                                        </p:tgtEl>
                                        <p:attrNameLst>
                                          <p:attrName>ppt_y</p:attrName>
                                        </p:attrNameLst>
                                      </p:cBhvr>
                                      <p:tavLst>
                                        <p:tav tm="0">
                                          <p:val>
                                            <p:strVal val="#ppt_y-#ppt_h/2"/>
                                          </p:val>
                                        </p:tav>
                                        <p:tav tm="100000">
                                          <p:val>
                                            <p:strVal val="#ppt_y"/>
                                          </p:val>
                                        </p:tav>
                                      </p:tavLst>
                                    </p:anim>
                                    <p:anim calcmode="lin" valueType="num">
                                      <p:cBhvr>
                                        <p:cTn id="78" dur="500" fill="hold"/>
                                        <p:tgtEl>
                                          <p:spTgt spid="29"/>
                                        </p:tgtEl>
                                        <p:attrNameLst>
                                          <p:attrName>ppt_w</p:attrName>
                                        </p:attrNameLst>
                                      </p:cBhvr>
                                      <p:tavLst>
                                        <p:tav tm="0">
                                          <p:val>
                                            <p:strVal val="#ppt_w"/>
                                          </p:val>
                                        </p:tav>
                                        <p:tav tm="100000">
                                          <p:val>
                                            <p:strVal val="#ppt_w"/>
                                          </p:val>
                                        </p:tav>
                                      </p:tavLst>
                                    </p:anim>
                                    <p:anim calcmode="lin" valueType="num">
                                      <p:cBhvr>
                                        <p:cTn id="79"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10" repeatCount="3000" fill="hold" grpId="0" nodeType="click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p:cTn id="84" dur="500" fill="hold"/>
                                        <p:tgtEl>
                                          <p:spTgt spid="8"/>
                                        </p:tgtEl>
                                        <p:attrNameLst>
                                          <p:attrName>ppt_w</p:attrName>
                                        </p:attrNameLst>
                                      </p:cBhvr>
                                      <p:tavLst>
                                        <p:tav tm="0">
                                          <p:val>
                                            <p:fltVal val="0"/>
                                          </p:val>
                                        </p:tav>
                                        <p:tav tm="100000">
                                          <p:val>
                                            <p:strVal val="#ppt_w"/>
                                          </p:val>
                                        </p:tav>
                                      </p:tavLst>
                                    </p:anim>
                                    <p:anim calcmode="lin" valueType="num">
                                      <p:cBhvr>
                                        <p:cTn id="85" dur="500" fill="hold"/>
                                        <p:tgtEl>
                                          <p:spTgt spid="8"/>
                                        </p:tgtEl>
                                        <p:attrNameLst>
                                          <p:attrName>ppt_h</p:attrName>
                                        </p:attrNameLst>
                                      </p:cBhvr>
                                      <p:tavLst>
                                        <p:tav tm="0">
                                          <p:val>
                                            <p:strVal val="#ppt_h"/>
                                          </p:val>
                                        </p:tav>
                                        <p:tav tm="100000">
                                          <p:val>
                                            <p:strVal val="#ppt_h"/>
                                          </p:val>
                                        </p:tav>
                                      </p:tavLst>
                                    </p:anim>
                                  </p:childTnLst>
                                </p:cTn>
                              </p:par>
                              <p:par>
                                <p:cTn id="86" presetID="22" presetClass="entr" presetSubtype="4"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down)">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17" presetClass="entr" presetSubtype="1" repeatCount="3000"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ppt_x</p:attrName>
                                        </p:attrNameLst>
                                      </p:cBhvr>
                                      <p:tavLst>
                                        <p:tav tm="0">
                                          <p:val>
                                            <p:strVal val="#ppt_x"/>
                                          </p:val>
                                        </p:tav>
                                        <p:tav tm="100000">
                                          <p:val>
                                            <p:strVal val="#ppt_x"/>
                                          </p:val>
                                        </p:tav>
                                      </p:tavLst>
                                    </p:anim>
                                    <p:anim calcmode="lin" valueType="num">
                                      <p:cBhvr>
                                        <p:cTn id="94" dur="500" fill="hold"/>
                                        <p:tgtEl>
                                          <p:spTgt spid="21"/>
                                        </p:tgtEl>
                                        <p:attrNameLst>
                                          <p:attrName>ppt_y</p:attrName>
                                        </p:attrNameLst>
                                      </p:cBhvr>
                                      <p:tavLst>
                                        <p:tav tm="0">
                                          <p:val>
                                            <p:strVal val="#ppt_y-#ppt_h/2"/>
                                          </p:val>
                                        </p:tav>
                                        <p:tav tm="100000">
                                          <p:val>
                                            <p:strVal val="#ppt_y"/>
                                          </p:val>
                                        </p:tav>
                                      </p:tavLst>
                                    </p:anim>
                                    <p:anim calcmode="lin" valueType="num">
                                      <p:cBhvr>
                                        <p:cTn id="95" dur="500" fill="hold"/>
                                        <p:tgtEl>
                                          <p:spTgt spid="21"/>
                                        </p:tgtEl>
                                        <p:attrNameLst>
                                          <p:attrName>ppt_w</p:attrName>
                                        </p:attrNameLst>
                                      </p:cBhvr>
                                      <p:tavLst>
                                        <p:tav tm="0">
                                          <p:val>
                                            <p:strVal val="#ppt_w"/>
                                          </p:val>
                                        </p:tav>
                                        <p:tav tm="100000">
                                          <p:val>
                                            <p:strVal val="#ppt_w"/>
                                          </p:val>
                                        </p:tav>
                                      </p:tavLst>
                                    </p:anim>
                                    <p:anim calcmode="lin" valueType="num">
                                      <p:cBhvr>
                                        <p:cTn id="96"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ppt_x"/>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8" repeatCount="300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p:cTn id="107" dur="500" fill="hold"/>
                                        <p:tgtEl>
                                          <p:spTgt spid="25"/>
                                        </p:tgtEl>
                                        <p:attrNameLst>
                                          <p:attrName>ppt_x</p:attrName>
                                        </p:attrNameLst>
                                      </p:cBhvr>
                                      <p:tavLst>
                                        <p:tav tm="0">
                                          <p:val>
                                            <p:strVal val="#ppt_x-#ppt_w/2"/>
                                          </p:val>
                                        </p:tav>
                                        <p:tav tm="100000">
                                          <p:val>
                                            <p:strVal val="#ppt_x"/>
                                          </p:val>
                                        </p:tav>
                                      </p:tavLst>
                                    </p:anim>
                                    <p:anim calcmode="lin" valueType="num">
                                      <p:cBhvr>
                                        <p:cTn id="108" dur="500" fill="hold"/>
                                        <p:tgtEl>
                                          <p:spTgt spid="25"/>
                                        </p:tgtEl>
                                        <p:attrNameLst>
                                          <p:attrName>ppt_y</p:attrName>
                                        </p:attrNameLst>
                                      </p:cBhvr>
                                      <p:tavLst>
                                        <p:tav tm="0">
                                          <p:val>
                                            <p:strVal val="#ppt_y"/>
                                          </p:val>
                                        </p:tav>
                                        <p:tav tm="100000">
                                          <p:val>
                                            <p:strVal val="#ppt_y"/>
                                          </p:val>
                                        </p:tav>
                                      </p:tavLst>
                                    </p:anim>
                                    <p:anim calcmode="lin" valueType="num">
                                      <p:cBhvr>
                                        <p:cTn id="109" dur="500" fill="hold"/>
                                        <p:tgtEl>
                                          <p:spTgt spid="25"/>
                                        </p:tgtEl>
                                        <p:attrNameLst>
                                          <p:attrName>ppt_w</p:attrName>
                                        </p:attrNameLst>
                                      </p:cBhvr>
                                      <p:tavLst>
                                        <p:tav tm="0">
                                          <p:val>
                                            <p:fltVal val="0"/>
                                          </p:val>
                                        </p:tav>
                                        <p:tav tm="100000">
                                          <p:val>
                                            <p:strVal val="#ppt_w"/>
                                          </p:val>
                                        </p:tav>
                                      </p:tavLst>
                                    </p:anim>
                                    <p:anim calcmode="lin" valueType="num">
                                      <p:cBhvr>
                                        <p:cTn id="110"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7" presetClass="entr" presetSubtype="4" repeatCount="3000" fill="hold" grpId="0" nodeType="clickEffect">
                                  <p:stCondLst>
                                    <p:cond delay="0"/>
                                  </p:stCondLst>
                                  <p:childTnLst>
                                    <p:set>
                                      <p:cBhvr>
                                        <p:cTn id="114" dur="1" fill="hold">
                                          <p:stCondLst>
                                            <p:cond delay="0"/>
                                          </p:stCondLst>
                                        </p:cTn>
                                        <p:tgtEl>
                                          <p:spTgt spid="13"/>
                                        </p:tgtEl>
                                        <p:attrNameLst>
                                          <p:attrName>style.visibility</p:attrName>
                                        </p:attrNameLst>
                                      </p:cBhvr>
                                      <p:to>
                                        <p:strVal val="visible"/>
                                      </p:to>
                                    </p:set>
                                    <p:anim calcmode="lin" valueType="num">
                                      <p:cBhvr>
                                        <p:cTn id="115" dur="500" fill="hold"/>
                                        <p:tgtEl>
                                          <p:spTgt spid="13"/>
                                        </p:tgtEl>
                                        <p:attrNameLst>
                                          <p:attrName>ppt_x</p:attrName>
                                        </p:attrNameLst>
                                      </p:cBhvr>
                                      <p:tavLst>
                                        <p:tav tm="0">
                                          <p:val>
                                            <p:strVal val="#ppt_x"/>
                                          </p:val>
                                        </p:tav>
                                        <p:tav tm="100000">
                                          <p:val>
                                            <p:strVal val="#ppt_x"/>
                                          </p:val>
                                        </p:tav>
                                      </p:tavLst>
                                    </p:anim>
                                    <p:anim calcmode="lin" valueType="num">
                                      <p:cBhvr>
                                        <p:cTn id="116" dur="500" fill="hold"/>
                                        <p:tgtEl>
                                          <p:spTgt spid="13"/>
                                        </p:tgtEl>
                                        <p:attrNameLst>
                                          <p:attrName>ppt_y</p:attrName>
                                        </p:attrNameLst>
                                      </p:cBhvr>
                                      <p:tavLst>
                                        <p:tav tm="0">
                                          <p:val>
                                            <p:strVal val="#ppt_y+#ppt_h/2"/>
                                          </p:val>
                                        </p:tav>
                                        <p:tav tm="100000">
                                          <p:val>
                                            <p:strVal val="#ppt_y"/>
                                          </p:val>
                                        </p:tav>
                                      </p:tavLst>
                                    </p:anim>
                                    <p:anim calcmode="lin" valueType="num">
                                      <p:cBhvr>
                                        <p:cTn id="117" dur="500" fill="hold"/>
                                        <p:tgtEl>
                                          <p:spTgt spid="13"/>
                                        </p:tgtEl>
                                        <p:attrNameLst>
                                          <p:attrName>ppt_w</p:attrName>
                                        </p:attrNameLst>
                                      </p:cBhvr>
                                      <p:tavLst>
                                        <p:tav tm="0">
                                          <p:val>
                                            <p:strVal val="#ppt_w"/>
                                          </p:val>
                                        </p:tav>
                                        <p:tav tm="100000">
                                          <p:val>
                                            <p:strVal val="#ppt_w"/>
                                          </p:val>
                                        </p:tav>
                                      </p:tavLst>
                                    </p:anim>
                                    <p:anim calcmode="lin" valueType="num">
                                      <p:cBhvr>
                                        <p:cTn id="11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par>
                    <p:cTn id="124" fill="hold">
                      <p:stCondLst>
                        <p:cond delay="indefinite"/>
                      </p:stCondLst>
                      <p:childTnLst>
                        <p:par>
                          <p:cTn id="125" fill="hold">
                            <p:stCondLst>
                              <p:cond delay="0"/>
                            </p:stCondLst>
                            <p:childTnLst>
                              <p:par>
                                <p:cTn id="126" presetID="17" presetClass="entr" presetSubtype="1" repeatCount="3000" fill="hold" grpId="0" nodeType="clickEffect">
                                  <p:stCondLst>
                                    <p:cond delay="0"/>
                                  </p:stCondLst>
                                  <p:childTnLst>
                                    <p:set>
                                      <p:cBhvr>
                                        <p:cTn id="127" dur="1" fill="hold">
                                          <p:stCondLst>
                                            <p:cond delay="0"/>
                                          </p:stCondLst>
                                        </p:cTn>
                                        <p:tgtEl>
                                          <p:spTgt spid="14"/>
                                        </p:tgtEl>
                                        <p:attrNameLst>
                                          <p:attrName>style.visibility</p:attrName>
                                        </p:attrNameLst>
                                      </p:cBhvr>
                                      <p:to>
                                        <p:strVal val="visible"/>
                                      </p:to>
                                    </p:set>
                                    <p:anim calcmode="lin" valueType="num">
                                      <p:cBhvr>
                                        <p:cTn id="128" dur="500" fill="hold"/>
                                        <p:tgtEl>
                                          <p:spTgt spid="14"/>
                                        </p:tgtEl>
                                        <p:attrNameLst>
                                          <p:attrName>ppt_x</p:attrName>
                                        </p:attrNameLst>
                                      </p:cBhvr>
                                      <p:tavLst>
                                        <p:tav tm="0">
                                          <p:val>
                                            <p:strVal val="#ppt_x"/>
                                          </p:val>
                                        </p:tav>
                                        <p:tav tm="100000">
                                          <p:val>
                                            <p:strVal val="#ppt_x"/>
                                          </p:val>
                                        </p:tav>
                                      </p:tavLst>
                                    </p:anim>
                                    <p:anim calcmode="lin" valueType="num">
                                      <p:cBhvr>
                                        <p:cTn id="129" dur="500" fill="hold"/>
                                        <p:tgtEl>
                                          <p:spTgt spid="14"/>
                                        </p:tgtEl>
                                        <p:attrNameLst>
                                          <p:attrName>ppt_y</p:attrName>
                                        </p:attrNameLst>
                                      </p:cBhvr>
                                      <p:tavLst>
                                        <p:tav tm="0">
                                          <p:val>
                                            <p:strVal val="#ppt_y-#ppt_h/2"/>
                                          </p:val>
                                        </p:tav>
                                        <p:tav tm="100000">
                                          <p:val>
                                            <p:strVal val="#ppt_y"/>
                                          </p:val>
                                        </p:tav>
                                      </p:tavLst>
                                    </p:anim>
                                    <p:anim calcmode="lin" valueType="num">
                                      <p:cBhvr>
                                        <p:cTn id="130" dur="500" fill="hold"/>
                                        <p:tgtEl>
                                          <p:spTgt spid="14"/>
                                        </p:tgtEl>
                                        <p:attrNameLst>
                                          <p:attrName>ppt_w</p:attrName>
                                        </p:attrNameLst>
                                      </p:cBhvr>
                                      <p:tavLst>
                                        <p:tav tm="0">
                                          <p:val>
                                            <p:strVal val="#ppt_w"/>
                                          </p:val>
                                        </p:tav>
                                        <p:tav tm="100000">
                                          <p:val>
                                            <p:strVal val="#ppt_w"/>
                                          </p:val>
                                        </p:tav>
                                      </p:tavLst>
                                    </p:anim>
                                    <p:anim calcmode="lin" valueType="num">
                                      <p:cBhvr>
                                        <p:cTn id="13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17" presetClass="entr" presetSubtype="8" repeatCount="3000" fill="hold" grpId="0" nodeType="clickEffect">
                                  <p:stCondLst>
                                    <p:cond delay="0"/>
                                  </p:stCondLst>
                                  <p:childTnLst>
                                    <p:set>
                                      <p:cBhvr>
                                        <p:cTn id="135" dur="1" fill="hold">
                                          <p:stCondLst>
                                            <p:cond delay="0"/>
                                          </p:stCondLst>
                                        </p:cTn>
                                        <p:tgtEl>
                                          <p:spTgt spid="26"/>
                                        </p:tgtEl>
                                        <p:attrNameLst>
                                          <p:attrName>style.visibility</p:attrName>
                                        </p:attrNameLst>
                                      </p:cBhvr>
                                      <p:to>
                                        <p:strVal val="visible"/>
                                      </p:to>
                                    </p:set>
                                    <p:anim calcmode="lin" valueType="num">
                                      <p:cBhvr>
                                        <p:cTn id="136" dur="500" fill="hold"/>
                                        <p:tgtEl>
                                          <p:spTgt spid="26"/>
                                        </p:tgtEl>
                                        <p:attrNameLst>
                                          <p:attrName>ppt_x</p:attrName>
                                        </p:attrNameLst>
                                      </p:cBhvr>
                                      <p:tavLst>
                                        <p:tav tm="0">
                                          <p:val>
                                            <p:strVal val="#ppt_x-#ppt_w/2"/>
                                          </p:val>
                                        </p:tav>
                                        <p:tav tm="100000">
                                          <p:val>
                                            <p:strVal val="#ppt_x"/>
                                          </p:val>
                                        </p:tav>
                                      </p:tavLst>
                                    </p:anim>
                                    <p:anim calcmode="lin" valueType="num">
                                      <p:cBhvr>
                                        <p:cTn id="137" dur="500" fill="hold"/>
                                        <p:tgtEl>
                                          <p:spTgt spid="26"/>
                                        </p:tgtEl>
                                        <p:attrNameLst>
                                          <p:attrName>ppt_y</p:attrName>
                                        </p:attrNameLst>
                                      </p:cBhvr>
                                      <p:tavLst>
                                        <p:tav tm="0">
                                          <p:val>
                                            <p:strVal val="#ppt_y"/>
                                          </p:val>
                                        </p:tav>
                                        <p:tav tm="100000">
                                          <p:val>
                                            <p:strVal val="#ppt_y"/>
                                          </p:val>
                                        </p:tav>
                                      </p:tavLst>
                                    </p:anim>
                                    <p:anim calcmode="lin" valueType="num">
                                      <p:cBhvr>
                                        <p:cTn id="138" dur="500" fill="hold"/>
                                        <p:tgtEl>
                                          <p:spTgt spid="26"/>
                                        </p:tgtEl>
                                        <p:attrNameLst>
                                          <p:attrName>ppt_w</p:attrName>
                                        </p:attrNameLst>
                                      </p:cBhvr>
                                      <p:tavLst>
                                        <p:tav tm="0">
                                          <p:val>
                                            <p:fltVal val="0"/>
                                          </p:val>
                                        </p:tav>
                                        <p:tav tm="100000">
                                          <p:val>
                                            <p:strVal val="#ppt_w"/>
                                          </p:val>
                                        </p:tav>
                                      </p:tavLst>
                                    </p:anim>
                                    <p:anim calcmode="lin" valueType="num">
                                      <p:cBhvr>
                                        <p:cTn id="13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7" presetClass="entr" presetSubtype="4" repeatCount="3000" fill="hold" grpId="0" nodeType="clickEffect">
                                  <p:stCondLst>
                                    <p:cond delay="0"/>
                                  </p:stCondLst>
                                  <p:childTnLst>
                                    <p:set>
                                      <p:cBhvr>
                                        <p:cTn id="143" dur="1" fill="hold">
                                          <p:stCondLst>
                                            <p:cond delay="0"/>
                                          </p:stCondLst>
                                        </p:cTn>
                                        <p:tgtEl>
                                          <p:spTgt spid="37"/>
                                        </p:tgtEl>
                                        <p:attrNameLst>
                                          <p:attrName>style.visibility</p:attrName>
                                        </p:attrNameLst>
                                      </p:cBhvr>
                                      <p:to>
                                        <p:strVal val="visible"/>
                                      </p:to>
                                    </p:set>
                                    <p:anim calcmode="lin" valueType="num">
                                      <p:cBhvr>
                                        <p:cTn id="144" dur="500" fill="hold"/>
                                        <p:tgtEl>
                                          <p:spTgt spid="37"/>
                                        </p:tgtEl>
                                        <p:attrNameLst>
                                          <p:attrName>ppt_x</p:attrName>
                                        </p:attrNameLst>
                                      </p:cBhvr>
                                      <p:tavLst>
                                        <p:tav tm="0">
                                          <p:val>
                                            <p:strVal val="#ppt_x"/>
                                          </p:val>
                                        </p:tav>
                                        <p:tav tm="100000">
                                          <p:val>
                                            <p:strVal val="#ppt_x"/>
                                          </p:val>
                                        </p:tav>
                                      </p:tavLst>
                                    </p:anim>
                                    <p:anim calcmode="lin" valueType="num">
                                      <p:cBhvr>
                                        <p:cTn id="145" dur="500" fill="hold"/>
                                        <p:tgtEl>
                                          <p:spTgt spid="37"/>
                                        </p:tgtEl>
                                        <p:attrNameLst>
                                          <p:attrName>ppt_y</p:attrName>
                                        </p:attrNameLst>
                                      </p:cBhvr>
                                      <p:tavLst>
                                        <p:tav tm="0">
                                          <p:val>
                                            <p:strVal val="#ppt_y+#ppt_h/2"/>
                                          </p:val>
                                        </p:tav>
                                        <p:tav tm="100000">
                                          <p:val>
                                            <p:strVal val="#ppt_y"/>
                                          </p:val>
                                        </p:tav>
                                      </p:tavLst>
                                    </p:anim>
                                    <p:anim calcmode="lin" valueType="num">
                                      <p:cBhvr>
                                        <p:cTn id="146" dur="500" fill="hold"/>
                                        <p:tgtEl>
                                          <p:spTgt spid="37"/>
                                        </p:tgtEl>
                                        <p:attrNameLst>
                                          <p:attrName>ppt_w</p:attrName>
                                        </p:attrNameLst>
                                      </p:cBhvr>
                                      <p:tavLst>
                                        <p:tav tm="0">
                                          <p:val>
                                            <p:strVal val="#ppt_w"/>
                                          </p:val>
                                        </p:tav>
                                        <p:tav tm="100000">
                                          <p:val>
                                            <p:strVal val="#ppt_w"/>
                                          </p:val>
                                        </p:tav>
                                      </p:tavLst>
                                    </p:anim>
                                    <p:anim calcmode="lin" valueType="num">
                                      <p:cBhvr>
                                        <p:cTn id="147"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wipe(left)">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7" presetClass="entr" presetSubtype="1" repeatCount="3000" fill="hold" grpId="0" nodeType="clickEffect">
                                  <p:stCondLst>
                                    <p:cond delay="0"/>
                                  </p:stCondLst>
                                  <p:childTnLst>
                                    <p:set>
                                      <p:cBhvr>
                                        <p:cTn id="156" dur="1" fill="hold">
                                          <p:stCondLst>
                                            <p:cond delay="0"/>
                                          </p:stCondLst>
                                        </p:cTn>
                                        <p:tgtEl>
                                          <p:spTgt spid="38"/>
                                        </p:tgtEl>
                                        <p:attrNameLst>
                                          <p:attrName>style.visibility</p:attrName>
                                        </p:attrNameLst>
                                      </p:cBhvr>
                                      <p:to>
                                        <p:strVal val="visible"/>
                                      </p:to>
                                    </p:set>
                                    <p:anim calcmode="lin" valueType="num">
                                      <p:cBhvr>
                                        <p:cTn id="157" dur="500" fill="hold"/>
                                        <p:tgtEl>
                                          <p:spTgt spid="38"/>
                                        </p:tgtEl>
                                        <p:attrNameLst>
                                          <p:attrName>ppt_x</p:attrName>
                                        </p:attrNameLst>
                                      </p:cBhvr>
                                      <p:tavLst>
                                        <p:tav tm="0">
                                          <p:val>
                                            <p:strVal val="#ppt_x"/>
                                          </p:val>
                                        </p:tav>
                                        <p:tav tm="100000">
                                          <p:val>
                                            <p:strVal val="#ppt_x"/>
                                          </p:val>
                                        </p:tav>
                                      </p:tavLst>
                                    </p:anim>
                                    <p:anim calcmode="lin" valueType="num">
                                      <p:cBhvr>
                                        <p:cTn id="158" dur="500" fill="hold"/>
                                        <p:tgtEl>
                                          <p:spTgt spid="38"/>
                                        </p:tgtEl>
                                        <p:attrNameLst>
                                          <p:attrName>ppt_y</p:attrName>
                                        </p:attrNameLst>
                                      </p:cBhvr>
                                      <p:tavLst>
                                        <p:tav tm="0">
                                          <p:val>
                                            <p:strVal val="#ppt_y-#ppt_h/2"/>
                                          </p:val>
                                        </p:tav>
                                        <p:tav tm="100000">
                                          <p:val>
                                            <p:strVal val="#ppt_y"/>
                                          </p:val>
                                        </p:tav>
                                      </p:tavLst>
                                    </p:anim>
                                    <p:anim calcmode="lin" valueType="num">
                                      <p:cBhvr>
                                        <p:cTn id="159" dur="500" fill="hold"/>
                                        <p:tgtEl>
                                          <p:spTgt spid="38"/>
                                        </p:tgtEl>
                                        <p:attrNameLst>
                                          <p:attrName>ppt_w</p:attrName>
                                        </p:attrNameLst>
                                      </p:cBhvr>
                                      <p:tavLst>
                                        <p:tav tm="0">
                                          <p:val>
                                            <p:strVal val="#ppt_w"/>
                                          </p:val>
                                        </p:tav>
                                        <p:tav tm="100000">
                                          <p:val>
                                            <p:strVal val="#ppt_w"/>
                                          </p:val>
                                        </p:tav>
                                      </p:tavLst>
                                    </p:anim>
                                    <p:anim calcmode="lin" valueType="num">
                                      <p:cBhvr>
                                        <p:cTn id="160"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17" presetClass="entr" presetSubtype="8" repeatCount="3000" fill="hold" grpId="0" nodeType="clickEffect">
                                  <p:stCondLst>
                                    <p:cond delay="0"/>
                                  </p:stCondLst>
                                  <p:childTnLst>
                                    <p:set>
                                      <p:cBhvr>
                                        <p:cTn id="164" dur="1" fill="hold">
                                          <p:stCondLst>
                                            <p:cond delay="0"/>
                                          </p:stCondLst>
                                        </p:cTn>
                                        <p:tgtEl>
                                          <p:spTgt spid="15"/>
                                        </p:tgtEl>
                                        <p:attrNameLst>
                                          <p:attrName>style.visibility</p:attrName>
                                        </p:attrNameLst>
                                      </p:cBhvr>
                                      <p:to>
                                        <p:strVal val="visible"/>
                                      </p:to>
                                    </p:set>
                                    <p:anim calcmode="lin" valueType="num">
                                      <p:cBhvr>
                                        <p:cTn id="165" dur="500" fill="hold"/>
                                        <p:tgtEl>
                                          <p:spTgt spid="15"/>
                                        </p:tgtEl>
                                        <p:attrNameLst>
                                          <p:attrName>ppt_x</p:attrName>
                                        </p:attrNameLst>
                                      </p:cBhvr>
                                      <p:tavLst>
                                        <p:tav tm="0">
                                          <p:val>
                                            <p:strVal val="#ppt_x-#ppt_w/2"/>
                                          </p:val>
                                        </p:tav>
                                        <p:tav tm="100000">
                                          <p:val>
                                            <p:strVal val="#ppt_x"/>
                                          </p:val>
                                        </p:tav>
                                      </p:tavLst>
                                    </p:anim>
                                    <p:anim calcmode="lin" valueType="num">
                                      <p:cBhvr>
                                        <p:cTn id="166" dur="500" fill="hold"/>
                                        <p:tgtEl>
                                          <p:spTgt spid="15"/>
                                        </p:tgtEl>
                                        <p:attrNameLst>
                                          <p:attrName>ppt_y</p:attrName>
                                        </p:attrNameLst>
                                      </p:cBhvr>
                                      <p:tavLst>
                                        <p:tav tm="0">
                                          <p:val>
                                            <p:strVal val="#ppt_y"/>
                                          </p:val>
                                        </p:tav>
                                        <p:tav tm="100000">
                                          <p:val>
                                            <p:strVal val="#ppt_y"/>
                                          </p:val>
                                        </p:tav>
                                      </p:tavLst>
                                    </p:anim>
                                    <p:anim calcmode="lin" valueType="num">
                                      <p:cBhvr>
                                        <p:cTn id="167" dur="500" fill="hold"/>
                                        <p:tgtEl>
                                          <p:spTgt spid="15"/>
                                        </p:tgtEl>
                                        <p:attrNameLst>
                                          <p:attrName>ppt_w</p:attrName>
                                        </p:attrNameLst>
                                      </p:cBhvr>
                                      <p:tavLst>
                                        <p:tav tm="0">
                                          <p:val>
                                            <p:fltVal val="0"/>
                                          </p:val>
                                        </p:tav>
                                        <p:tav tm="100000">
                                          <p:val>
                                            <p:strVal val="#ppt_w"/>
                                          </p:val>
                                        </p:tav>
                                      </p:tavLst>
                                    </p:anim>
                                    <p:anim calcmode="lin" valueType="num">
                                      <p:cBhvr>
                                        <p:cTn id="168"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7" presetClass="entr" presetSubtype="8" repeatCount="3000" fill="hold" grpId="0" nodeType="clickEffect">
                                  <p:stCondLst>
                                    <p:cond delay="0"/>
                                  </p:stCondLst>
                                  <p:childTnLst>
                                    <p:set>
                                      <p:cBhvr>
                                        <p:cTn id="172" dur="1" fill="hold">
                                          <p:stCondLst>
                                            <p:cond delay="0"/>
                                          </p:stCondLst>
                                        </p:cTn>
                                        <p:tgtEl>
                                          <p:spTgt spid="17"/>
                                        </p:tgtEl>
                                        <p:attrNameLst>
                                          <p:attrName>style.visibility</p:attrName>
                                        </p:attrNameLst>
                                      </p:cBhvr>
                                      <p:to>
                                        <p:strVal val="visible"/>
                                      </p:to>
                                    </p:set>
                                    <p:anim calcmode="lin" valueType="num">
                                      <p:cBhvr>
                                        <p:cTn id="173" dur="500" fill="hold"/>
                                        <p:tgtEl>
                                          <p:spTgt spid="17"/>
                                        </p:tgtEl>
                                        <p:attrNameLst>
                                          <p:attrName>ppt_x</p:attrName>
                                        </p:attrNameLst>
                                      </p:cBhvr>
                                      <p:tavLst>
                                        <p:tav tm="0">
                                          <p:val>
                                            <p:strVal val="#ppt_x-#ppt_w/2"/>
                                          </p:val>
                                        </p:tav>
                                        <p:tav tm="100000">
                                          <p:val>
                                            <p:strVal val="#ppt_x"/>
                                          </p:val>
                                        </p:tav>
                                      </p:tavLst>
                                    </p:anim>
                                    <p:anim calcmode="lin" valueType="num">
                                      <p:cBhvr>
                                        <p:cTn id="174" dur="500" fill="hold"/>
                                        <p:tgtEl>
                                          <p:spTgt spid="17"/>
                                        </p:tgtEl>
                                        <p:attrNameLst>
                                          <p:attrName>ppt_y</p:attrName>
                                        </p:attrNameLst>
                                      </p:cBhvr>
                                      <p:tavLst>
                                        <p:tav tm="0">
                                          <p:val>
                                            <p:strVal val="#ppt_y"/>
                                          </p:val>
                                        </p:tav>
                                        <p:tav tm="100000">
                                          <p:val>
                                            <p:strVal val="#ppt_y"/>
                                          </p:val>
                                        </p:tav>
                                      </p:tavLst>
                                    </p:anim>
                                    <p:anim calcmode="lin" valueType="num">
                                      <p:cBhvr>
                                        <p:cTn id="175" dur="500" fill="hold"/>
                                        <p:tgtEl>
                                          <p:spTgt spid="17"/>
                                        </p:tgtEl>
                                        <p:attrNameLst>
                                          <p:attrName>ppt_w</p:attrName>
                                        </p:attrNameLst>
                                      </p:cBhvr>
                                      <p:tavLst>
                                        <p:tav tm="0">
                                          <p:val>
                                            <p:fltVal val="0"/>
                                          </p:val>
                                        </p:tav>
                                        <p:tav tm="100000">
                                          <p:val>
                                            <p:strVal val="#ppt_w"/>
                                          </p:val>
                                        </p:tav>
                                      </p:tavLst>
                                    </p:anim>
                                    <p:anim calcmode="lin" valueType="num">
                                      <p:cBhvr>
                                        <p:cTn id="176"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17" presetClass="entr" presetSubtype="8" repeatCount="3000" fill="hold" grpId="0" nodeType="clickEffect">
                                  <p:stCondLst>
                                    <p:cond delay="0"/>
                                  </p:stCondLst>
                                  <p:childTnLst>
                                    <p:set>
                                      <p:cBhvr>
                                        <p:cTn id="180" dur="1" fill="hold">
                                          <p:stCondLst>
                                            <p:cond delay="0"/>
                                          </p:stCondLst>
                                        </p:cTn>
                                        <p:tgtEl>
                                          <p:spTgt spid="16"/>
                                        </p:tgtEl>
                                        <p:attrNameLst>
                                          <p:attrName>style.visibility</p:attrName>
                                        </p:attrNameLst>
                                      </p:cBhvr>
                                      <p:to>
                                        <p:strVal val="visible"/>
                                      </p:to>
                                    </p:set>
                                    <p:anim calcmode="lin" valueType="num">
                                      <p:cBhvr>
                                        <p:cTn id="181" dur="500" fill="hold"/>
                                        <p:tgtEl>
                                          <p:spTgt spid="16"/>
                                        </p:tgtEl>
                                        <p:attrNameLst>
                                          <p:attrName>ppt_x</p:attrName>
                                        </p:attrNameLst>
                                      </p:cBhvr>
                                      <p:tavLst>
                                        <p:tav tm="0">
                                          <p:val>
                                            <p:strVal val="#ppt_x-#ppt_w/2"/>
                                          </p:val>
                                        </p:tav>
                                        <p:tav tm="100000">
                                          <p:val>
                                            <p:strVal val="#ppt_x"/>
                                          </p:val>
                                        </p:tav>
                                      </p:tavLst>
                                    </p:anim>
                                    <p:anim calcmode="lin" valueType="num">
                                      <p:cBhvr>
                                        <p:cTn id="182" dur="500" fill="hold"/>
                                        <p:tgtEl>
                                          <p:spTgt spid="16"/>
                                        </p:tgtEl>
                                        <p:attrNameLst>
                                          <p:attrName>ppt_y</p:attrName>
                                        </p:attrNameLst>
                                      </p:cBhvr>
                                      <p:tavLst>
                                        <p:tav tm="0">
                                          <p:val>
                                            <p:strVal val="#ppt_y"/>
                                          </p:val>
                                        </p:tav>
                                        <p:tav tm="100000">
                                          <p:val>
                                            <p:strVal val="#ppt_y"/>
                                          </p:val>
                                        </p:tav>
                                      </p:tavLst>
                                    </p:anim>
                                    <p:anim calcmode="lin" valueType="num">
                                      <p:cBhvr>
                                        <p:cTn id="183" dur="500" fill="hold"/>
                                        <p:tgtEl>
                                          <p:spTgt spid="16"/>
                                        </p:tgtEl>
                                        <p:attrNameLst>
                                          <p:attrName>ppt_w</p:attrName>
                                        </p:attrNameLst>
                                      </p:cBhvr>
                                      <p:tavLst>
                                        <p:tav tm="0">
                                          <p:val>
                                            <p:fltVal val="0"/>
                                          </p:val>
                                        </p:tav>
                                        <p:tav tm="100000">
                                          <p:val>
                                            <p:strVal val="#ppt_w"/>
                                          </p:val>
                                        </p:tav>
                                      </p:tavLst>
                                    </p:anim>
                                    <p:anim calcmode="lin" valueType="num">
                                      <p:cBhvr>
                                        <p:cTn id="184"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85" fill="hold">
                      <p:stCondLst>
                        <p:cond delay="indefinite"/>
                      </p:stCondLst>
                      <p:childTnLst>
                        <p:par>
                          <p:cTn id="186" fill="hold">
                            <p:stCondLst>
                              <p:cond delay="0"/>
                            </p:stCondLst>
                            <p:childTnLst>
                              <p:par>
                                <p:cTn id="187" presetID="17" presetClass="entr" presetSubtype="4" repeatCount="3000" fill="hold" grpId="0" nodeType="clickEffect">
                                  <p:stCondLst>
                                    <p:cond delay="0"/>
                                  </p:stCondLst>
                                  <p:childTnLst>
                                    <p:set>
                                      <p:cBhvr>
                                        <p:cTn id="188" dur="1" fill="hold">
                                          <p:stCondLst>
                                            <p:cond delay="0"/>
                                          </p:stCondLst>
                                        </p:cTn>
                                        <p:tgtEl>
                                          <p:spTgt spid="40"/>
                                        </p:tgtEl>
                                        <p:attrNameLst>
                                          <p:attrName>style.visibility</p:attrName>
                                        </p:attrNameLst>
                                      </p:cBhvr>
                                      <p:to>
                                        <p:strVal val="visible"/>
                                      </p:to>
                                    </p:set>
                                    <p:anim calcmode="lin" valueType="num">
                                      <p:cBhvr>
                                        <p:cTn id="189" dur="500" fill="hold"/>
                                        <p:tgtEl>
                                          <p:spTgt spid="40"/>
                                        </p:tgtEl>
                                        <p:attrNameLst>
                                          <p:attrName>ppt_x</p:attrName>
                                        </p:attrNameLst>
                                      </p:cBhvr>
                                      <p:tavLst>
                                        <p:tav tm="0">
                                          <p:val>
                                            <p:strVal val="#ppt_x"/>
                                          </p:val>
                                        </p:tav>
                                        <p:tav tm="100000">
                                          <p:val>
                                            <p:strVal val="#ppt_x"/>
                                          </p:val>
                                        </p:tav>
                                      </p:tavLst>
                                    </p:anim>
                                    <p:anim calcmode="lin" valueType="num">
                                      <p:cBhvr>
                                        <p:cTn id="190" dur="500" fill="hold"/>
                                        <p:tgtEl>
                                          <p:spTgt spid="40"/>
                                        </p:tgtEl>
                                        <p:attrNameLst>
                                          <p:attrName>ppt_y</p:attrName>
                                        </p:attrNameLst>
                                      </p:cBhvr>
                                      <p:tavLst>
                                        <p:tav tm="0">
                                          <p:val>
                                            <p:strVal val="#ppt_y+#ppt_h/2"/>
                                          </p:val>
                                        </p:tav>
                                        <p:tav tm="100000">
                                          <p:val>
                                            <p:strVal val="#ppt_y"/>
                                          </p:val>
                                        </p:tav>
                                      </p:tavLst>
                                    </p:anim>
                                    <p:anim calcmode="lin" valueType="num">
                                      <p:cBhvr>
                                        <p:cTn id="191" dur="500" fill="hold"/>
                                        <p:tgtEl>
                                          <p:spTgt spid="40"/>
                                        </p:tgtEl>
                                        <p:attrNameLst>
                                          <p:attrName>ppt_w</p:attrName>
                                        </p:attrNameLst>
                                      </p:cBhvr>
                                      <p:tavLst>
                                        <p:tav tm="0">
                                          <p:val>
                                            <p:strVal val="#ppt_w"/>
                                          </p:val>
                                        </p:tav>
                                        <p:tav tm="100000">
                                          <p:val>
                                            <p:strVal val="#ppt_w"/>
                                          </p:val>
                                        </p:tav>
                                      </p:tavLst>
                                    </p:anim>
                                    <p:anim calcmode="lin" valueType="num">
                                      <p:cBhvr>
                                        <p:cTn id="192"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22" presetClass="entr" presetSubtype="8" repeatCount="3000" fill="hold" grpId="0" nodeType="clickEffect">
                                  <p:stCondLst>
                                    <p:cond delay="0"/>
                                  </p:stCondLst>
                                  <p:childTnLst>
                                    <p:set>
                                      <p:cBhvr>
                                        <p:cTn id="196" dur="1" fill="hold">
                                          <p:stCondLst>
                                            <p:cond delay="0"/>
                                          </p:stCondLst>
                                        </p:cTn>
                                        <p:tgtEl>
                                          <p:spTgt spid="39"/>
                                        </p:tgtEl>
                                        <p:attrNameLst>
                                          <p:attrName>style.visibility</p:attrName>
                                        </p:attrNameLst>
                                      </p:cBhvr>
                                      <p:to>
                                        <p:strVal val="visible"/>
                                      </p:to>
                                    </p:set>
                                    <p:animEffect transition="in" filter="wipe(left)">
                                      <p:cBhvr>
                                        <p:cTn id="197" dur="500"/>
                                        <p:tgtEl>
                                          <p:spTgt spid="39"/>
                                        </p:tgtEl>
                                      </p:cBhvr>
                                    </p:animEffect>
                                  </p:childTnLst>
                                </p:cTn>
                              </p:par>
                            </p:childTnLst>
                          </p:cTn>
                        </p:par>
                      </p:childTnLst>
                    </p:cTn>
                  </p:par>
                  <p:par>
                    <p:cTn id="198" fill="hold">
                      <p:stCondLst>
                        <p:cond delay="indefinite"/>
                      </p:stCondLst>
                      <p:childTnLst>
                        <p:par>
                          <p:cTn id="199" fill="hold">
                            <p:stCondLst>
                              <p:cond delay="0"/>
                            </p:stCondLst>
                            <p:childTnLst>
                              <p:par>
                                <p:cTn id="200" presetID="17" presetClass="entr" presetSubtype="1" repeatCount="3000" fill="hold" grpId="0" nodeType="clickEffect">
                                  <p:stCondLst>
                                    <p:cond delay="0"/>
                                  </p:stCondLst>
                                  <p:childTnLst>
                                    <p:set>
                                      <p:cBhvr>
                                        <p:cTn id="201" dur="1" fill="hold">
                                          <p:stCondLst>
                                            <p:cond delay="0"/>
                                          </p:stCondLst>
                                        </p:cTn>
                                        <p:tgtEl>
                                          <p:spTgt spid="41"/>
                                        </p:tgtEl>
                                        <p:attrNameLst>
                                          <p:attrName>style.visibility</p:attrName>
                                        </p:attrNameLst>
                                      </p:cBhvr>
                                      <p:to>
                                        <p:strVal val="visible"/>
                                      </p:to>
                                    </p:set>
                                    <p:anim calcmode="lin" valueType="num">
                                      <p:cBhvr>
                                        <p:cTn id="202" dur="500" fill="hold"/>
                                        <p:tgtEl>
                                          <p:spTgt spid="41"/>
                                        </p:tgtEl>
                                        <p:attrNameLst>
                                          <p:attrName>ppt_x</p:attrName>
                                        </p:attrNameLst>
                                      </p:cBhvr>
                                      <p:tavLst>
                                        <p:tav tm="0">
                                          <p:val>
                                            <p:strVal val="#ppt_x"/>
                                          </p:val>
                                        </p:tav>
                                        <p:tav tm="100000">
                                          <p:val>
                                            <p:strVal val="#ppt_x"/>
                                          </p:val>
                                        </p:tav>
                                      </p:tavLst>
                                    </p:anim>
                                    <p:anim calcmode="lin" valueType="num">
                                      <p:cBhvr>
                                        <p:cTn id="203" dur="500" fill="hold"/>
                                        <p:tgtEl>
                                          <p:spTgt spid="41"/>
                                        </p:tgtEl>
                                        <p:attrNameLst>
                                          <p:attrName>ppt_y</p:attrName>
                                        </p:attrNameLst>
                                      </p:cBhvr>
                                      <p:tavLst>
                                        <p:tav tm="0">
                                          <p:val>
                                            <p:strVal val="#ppt_y-#ppt_h/2"/>
                                          </p:val>
                                        </p:tav>
                                        <p:tav tm="100000">
                                          <p:val>
                                            <p:strVal val="#ppt_y"/>
                                          </p:val>
                                        </p:tav>
                                      </p:tavLst>
                                    </p:anim>
                                    <p:anim calcmode="lin" valueType="num">
                                      <p:cBhvr>
                                        <p:cTn id="204" dur="500" fill="hold"/>
                                        <p:tgtEl>
                                          <p:spTgt spid="41"/>
                                        </p:tgtEl>
                                        <p:attrNameLst>
                                          <p:attrName>ppt_w</p:attrName>
                                        </p:attrNameLst>
                                      </p:cBhvr>
                                      <p:tavLst>
                                        <p:tav tm="0">
                                          <p:val>
                                            <p:strVal val="#ppt_w"/>
                                          </p:val>
                                        </p:tav>
                                        <p:tav tm="100000">
                                          <p:val>
                                            <p:strVal val="#ppt_w"/>
                                          </p:val>
                                        </p:tav>
                                      </p:tavLst>
                                    </p:anim>
                                    <p:anim calcmode="lin" valueType="num">
                                      <p:cBhvr>
                                        <p:cTn id="205"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206" fill="hold">
                      <p:stCondLst>
                        <p:cond delay="indefinite"/>
                      </p:stCondLst>
                      <p:childTnLst>
                        <p:par>
                          <p:cTn id="207" fill="hold">
                            <p:stCondLst>
                              <p:cond delay="0"/>
                            </p:stCondLst>
                            <p:childTnLst>
                              <p:par>
                                <p:cTn id="208" presetID="17" presetClass="entr" presetSubtype="8" repeatCount="3000" fill="hold" grpId="0" nodeType="clickEffect">
                                  <p:stCondLst>
                                    <p:cond delay="0"/>
                                  </p:stCondLst>
                                  <p:childTnLst>
                                    <p:set>
                                      <p:cBhvr>
                                        <p:cTn id="209" dur="1" fill="hold">
                                          <p:stCondLst>
                                            <p:cond delay="0"/>
                                          </p:stCondLst>
                                        </p:cTn>
                                        <p:tgtEl>
                                          <p:spTgt spid="27"/>
                                        </p:tgtEl>
                                        <p:attrNameLst>
                                          <p:attrName>style.visibility</p:attrName>
                                        </p:attrNameLst>
                                      </p:cBhvr>
                                      <p:to>
                                        <p:strVal val="visible"/>
                                      </p:to>
                                    </p:set>
                                    <p:anim calcmode="lin" valueType="num">
                                      <p:cBhvr>
                                        <p:cTn id="210" dur="500" fill="hold"/>
                                        <p:tgtEl>
                                          <p:spTgt spid="27"/>
                                        </p:tgtEl>
                                        <p:attrNameLst>
                                          <p:attrName>ppt_x</p:attrName>
                                        </p:attrNameLst>
                                      </p:cBhvr>
                                      <p:tavLst>
                                        <p:tav tm="0">
                                          <p:val>
                                            <p:strVal val="#ppt_x-#ppt_w/2"/>
                                          </p:val>
                                        </p:tav>
                                        <p:tav tm="100000">
                                          <p:val>
                                            <p:strVal val="#ppt_x"/>
                                          </p:val>
                                        </p:tav>
                                      </p:tavLst>
                                    </p:anim>
                                    <p:anim calcmode="lin" valueType="num">
                                      <p:cBhvr>
                                        <p:cTn id="211" dur="500" fill="hold"/>
                                        <p:tgtEl>
                                          <p:spTgt spid="27"/>
                                        </p:tgtEl>
                                        <p:attrNameLst>
                                          <p:attrName>ppt_y</p:attrName>
                                        </p:attrNameLst>
                                      </p:cBhvr>
                                      <p:tavLst>
                                        <p:tav tm="0">
                                          <p:val>
                                            <p:strVal val="#ppt_y"/>
                                          </p:val>
                                        </p:tav>
                                        <p:tav tm="100000">
                                          <p:val>
                                            <p:strVal val="#ppt_y"/>
                                          </p:val>
                                        </p:tav>
                                      </p:tavLst>
                                    </p:anim>
                                    <p:anim calcmode="lin" valueType="num">
                                      <p:cBhvr>
                                        <p:cTn id="212" dur="500" fill="hold"/>
                                        <p:tgtEl>
                                          <p:spTgt spid="27"/>
                                        </p:tgtEl>
                                        <p:attrNameLst>
                                          <p:attrName>ppt_w</p:attrName>
                                        </p:attrNameLst>
                                      </p:cBhvr>
                                      <p:tavLst>
                                        <p:tav tm="0">
                                          <p:val>
                                            <p:fltVal val="0"/>
                                          </p:val>
                                        </p:tav>
                                        <p:tav tm="100000">
                                          <p:val>
                                            <p:strVal val="#ppt_w"/>
                                          </p:val>
                                        </p:tav>
                                      </p:tavLst>
                                    </p:anim>
                                    <p:anim calcmode="lin" valueType="num">
                                      <p:cBhvr>
                                        <p:cTn id="213"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4" fill="hold" grpId="0" nodeType="clickEffect">
                                  <p:stCondLst>
                                    <p:cond delay="0"/>
                                  </p:stCondLst>
                                  <p:childTnLst>
                                    <p:set>
                                      <p:cBhvr>
                                        <p:cTn id="217" dur="1" fill="hold">
                                          <p:stCondLst>
                                            <p:cond delay="0"/>
                                          </p:stCondLst>
                                        </p:cTn>
                                        <p:tgtEl>
                                          <p:spTgt spid="3">
                                            <p:txEl>
                                              <p:pRg st="1" end="1"/>
                                            </p:txEl>
                                          </p:spTgt>
                                        </p:tgtEl>
                                        <p:attrNameLst>
                                          <p:attrName>style.visibility</p:attrName>
                                        </p:attrNameLst>
                                      </p:cBhvr>
                                      <p:to>
                                        <p:strVal val="visible"/>
                                      </p:to>
                                    </p:set>
                                    <p:anim calcmode="lin" valueType="num">
                                      <p:cBhvr additive="base">
                                        <p:cTn id="2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4" fill="hold" grpId="0" nodeType="clickEffect">
                                  <p:stCondLst>
                                    <p:cond delay="0"/>
                                  </p:stCondLst>
                                  <p:childTnLst>
                                    <p:set>
                                      <p:cBhvr>
                                        <p:cTn id="223" dur="1" fill="hold">
                                          <p:stCondLst>
                                            <p:cond delay="0"/>
                                          </p:stCondLst>
                                        </p:cTn>
                                        <p:tgtEl>
                                          <p:spTgt spid="3">
                                            <p:txEl>
                                              <p:pRg st="2" end="2"/>
                                            </p:txEl>
                                          </p:spTgt>
                                        </p:tgtEl>
                                        <p:attrNameLst>
                                          <p:attrName>style.visibility</p:attrName>
                                        </p:attrNameLst>
                                      </p:cBhvr>
                                      <p:to>
                                        <p:strVal val="visible"/>
                                      </p:to>
                                    </p:set>
                                    <p:anim calcmode="lin" valueType="num">
                                      <p:cBhvr additive="base">
                                        <p:cTn id="2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2" presetClass="exit" presetSubtype="4" fill="hold" grpId="1" nodeType="clickEffect">
                                  <p:stCondLst>
                                    <p:cond delay="0"/>
                                  </p:stCondLst>
                                  <p:childTnLst>
                                    <p:anim calcmode="lin" valueType="num">
                                      <p:cBhvr additive="base">
                                        <p:cTn id="229" dur="500"/>
                                        <p:tgtEl>
                                          <p:spTgt spid="17"/>
                                        </p:tgtEl>
                                        <p:attrNameLst>
                                          <p:attrName>ppt_x</p:attrName>
                                        </p:attrNameLst>
                                      </p:cBhvr>
                                      <p:tavLst>
                                        <p:tav tm="0">
                                          <p:val>
                                            <p:strVal val="ppt_x"/>
                                          </p:val>
                                        </p:tav>
                                        <p:tav tm="100000">
                                          <p:val>
                                            <p:strVal val="ppt_x"/>
                                          </p:val>
                                        </p:tav>
                                      </p:tavLst>
                                    </p:anim>
                                    <p:anim calcmode="lin" valueType="num">
                                      <p:cBhvr additive="base">
                                        <p:cTn id="230" dur="500"/>
                                        <p:tgtEl>
                                          <p:spTgt spid="17"/>
                                        </p:tgtEl>
                                        <p:attrNameLst>
                                          <p:attrName>ppt_y</p:attrName>
                                        </p:attrNameLst>
                                      </p:cBhvr>
                                      <p:tavLst>
                                        <p:tav tm="0">
                                          <p:val>
                                            <p:strVal val="ppt_y"/>
                                          </p:val>
                                        </p:tav>
                                        <p:tav tm="100000">
                                          <p:val>
                                            <p:strVal val="1+ppt_h/2"/>
                                          </p:val>
                                        </p:tav>
                                      </p:tavLst>
                                    </p:anim>
                                    <p:set>
                                      <p:cBhvr>
                                        <p:cTn id="231" dur="1" fill="hold">
                                          <p:stCondLst>
                                            <p:cond delay="499"/>
                                          </p:stCondLst>
                                        </p:cTn>
                                        <p:tgtEl>
                                          <p:spTgt spid="17"/>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35" presetClass="emph" presetSubtype="0" fill="hold" grpId="1" nodeType="clickEffect">
                                  <p:stCondLst>
                                    <p:cond delay="0"/>
                                  </p:stCondLst>
                                  <p:childTnLst>
                                    <p:anim calcmode="discrete" valueType="str">
                                      <p:cBhvr>
                                        <p:cTn id="235" dur="1000" fill="hold"/>
                                        <p:tgtEl>
                                          <p:spTgt spid="1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1"/>
                                        </p:tgtEl>
                                        <p:attrNameLst>
                                          <p:attrName>ppt_c</p:attrName>
                                        </p:attrNameLst>
                                      </p:cBhvr>
                                      <p:to>
                                        <a:srgbClr val="0000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1" grpId="0" animBg="1"/>
      <p:bldP spid="11" grpId="1" animBg="1"/>
      <p:bldP spid="12" grpId="0" animBg="1"/>
      <p:bldP spid="13" grpId="0" animBg="1"/>
      <p:bldP spid="14" grpId="0" animBg="1"/>
      <p:bldP spid="15" grpId="0" animBg="1"/>
      <p:bldP spid="16" grpId="0" animBg="1"/>
      <p:bldP spid="17" grpId="0" animBg="1"/>
      <p:bldP spid="17" grpId="1" animBg="1"/>
      <p:bldP spid="18" grpId="0" animBg="1"/>
      <p:bldP spid="19" grpId="0" animBg="1"/>
      <p:bldP spid="20" grpId="0" animBg="1"/>
      <p:bldP spid="25" grpId="0" animBg="1"/>
      <p:bldP spid="26" grpId="0" animBg="1"/>
      <p:bldP spid="27" grpId="0" animBg="1"/>
      <p:bldP spid="28" grpId="0"/>
      <p:bldP spid="33" grpId="0"/>
      <p:bldP spid="34" grpId="0"/>
      <p:bldP spid="35" grpId="0"/>
      <p:bldP spid="36" grpId="0" animBg="1"/>
      <p:bldP spid="37" grpId="0" animBg="1"/>
      <p:bldP spid="38" grpId="0" animBg="1"/>
      <p:bldP spid="39" grpId="0" animBg="1"/>
      <p:bldP spid="40"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计数器定时查询方式</a:t>
            </a:r>
          </a:p>
        </p:txBody>
      </p:sp>
      <p:sp>
        <p:nvSpPr>
          <p:cNvPr id="3" name="内容占位符 2"/>
          <p:cNvSpPr>
            <a:spLocks noGrp="1"/>
          </p:cNvSpPr>
          <p:nvPr>
            <p:ph idx="1"/>
          </p:nvPr>
        </p:nvSpPr>
        <p:spPr>
          <a:xfrm>
            <a:off x="1919536" y="4509120"/>
            <a:ext cx="8218488" cy="2152030"/>
          </a:xfrm>
        </p:spPr>
        <p:txBody>
          <a:bodyPr>
            <a:normAutofit fontScale="85000" lnSpcReduction="20000"/>
          </a:bodyPr>
          <a:lstStyle/>
          <a:p>
            <a:r>
              <a:rPr lang="zh-CN" altLang="en-US" dirty="0"/>
              <a:t>控制线</a:t>
            </a:r>
            <a:r>
              <a:rPr lang="en-US" altLang="zh-CN" dirty="0"/>
              <a:t>=2+ log</a:t>
            </a:r>
            <a:r>
              <a:rPr lang="en-US" altLang="zh-CN" sz="2000" baseline="-25000" dirty="0"/>
              <a:t>2</a:t>
            </a:r>
            <a:r>
              <a:rPr lang="en-US" altLang="zh-CN" dirty="0"/>
              <a:t>n </a:t>
            </a:r>
            <a:r>
              <a:rPr lang="zh-CN" altLang="en-US" dirty="0"/>
              <a:t>根</a:t>
            </a:r>
            <a:endParaRPr lang="en-US" altLang="zh-CN" dirty="0"/>
          </a:p>
          <a:p>
            <a:pPr lvl="1"/>
            <a:r>
              <a:rPr lang="zh-CN" altLang="en-US" dirty="0"/>
              <a:t>总线状态</a:t>
            </a:r>
            <a:r>
              <a:rPr lang="en-US" altLang="zh-CN" dirty="0"/>
              <a:t>BS</a:t>
            </a:r>
            <a:r>
              <a:rPr lang="zh-CN" altLang="en-US" dirty="0"/>
              <a:t>、总线请求</a:t>
            </a:r>
            <a:r>
              <a:rPr lang="en-US" altLang="zh-CN" dirty="0"/>
              <a:t>BR</a:t>
            </a:r>
            <a:r>
              <a:rPr lang="zh-CN" altLang="en-US" dirty="0"/>
              <a:t>、地址计数线</a:t>
            </a:r>
            <a:endParaRPr lang="zh-CN" altLang="zh-CN" dirty="0"/>
          </a:p>
          <a:p>
            <a:r>
              <a:rPr lang="zh-CN" altLang="en-US" dirty="0"/>
              <a:t>仲裁过程：总线授权通过设备地址计数来判别</a:t>
            </a:r>
            <a:endParaRPr lang="en-US" altLang="zh-CN" dirty="0"/>
          </a:p>
          <a:p>
            <a:r>
              <a:rPr lang="zh-CN" altLang="en-US" dirty="0"/>
              <a:t>响应慢；优先级可变化</a:t>
            </a:r>
            <a:r>
              <a:rPr lang="en-US" altLang="zh-CN" dirty="0"/>
              <a:t>; </a:t>
            </a:r>
            <a:r>
              <a:rPr lang="zh-CN" altLang="en-US" dirty="0"/>
              <a:t>故障不敏感</a:t>
            </a:r>
            <a:r>
              <a:rPr lang="zh-CN" altLang="zh-CN" dirty="0"/>
              <a:t>；</a:t>
            </a:r>
            <a:r>
              <a:rPr lang="zh-CN" altLang="en-US" dirty="0"/>
              <a:t>扩展困难</a:t>
            </a:r>
            <a:endParaRPr lang="en-US" altLang="zh-CN" dirty="0"/>
          </a:p>
          <a:p>
            <a:endParaRPr lang="zh-CN" altLang="en-US" dirty="0"/>
          </a:p>
        </p:txBody>
      </p:sp>
      <p:sp>
        <p:nvSpPr>
          <p:cNvPr id="5" name="直线 3"/>
          <p:cNvSpPr>
            <a:spLocks noChangeShapeType="1"/>
          </p:cNvSpPr>
          <p:nvPr/>
        </p:nvSpPr>
        <p:spPr bwMode="auto">
          <a:xfrm>
            <a:off x="3507754" y="1581944"/>
            <a:ext cx="6096000" cy="0"/>
          </a:xfrm>
          <a:prstGeom prst="line">
            <a:avLst/>
          </a:prstGeom>
          <a:noFill/>
          <a:ln w="762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4"/>
          <p:cNvSpPr>
            <a:spLocks noChangeShapeType="1"/>
          </p:cNvSpPr>
          <p:nvPr/>
        </p:nvSpPr>
        <p:spPr bwMode="auto">
          <a:xfrm flipH="1">
            <a:off x="3528392" y="25582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5"/>
          <p:cNvSpPr>
            <a:spLocks noChangeShapeType="1"/>
          </p:cNvSpPr>
          <p:nvPr/>
        </p:nvSpPr>
        <p:spPr bwMode="auto">
          <a:xfrm flipH="1">
            <a:off x="3528392" y="28630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文本框 6"/>
          <p:cNvSpPr txBox="1">
            <a:spLocks noChangeArrowheads="1"/>
          </p:cNvSpPr>
          <p:nvPr/>
        </p:nvSpPr>
        <p:spPr bwMode="auto">
          <a:xfrm>
            <a:off x="5641354" y="1124745"/>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总线</a:t>
            </a:r>
          </a:p>
        </p:txBody>
      </p:sp>
      <p:sp>
        <p:nvSpPr>
          <p:cNvPr id="9" name="文本框 7"/>
          <p:cNvSpPr txBox="1">
            <a:spLocks noChangeArrowheads="1"/>
          </p:cNvSpPr>
          <p:nvPr/>
        </p:nvSpPr>
        <p:spPr bwMode="auto">
          <a:xfrm>
            <a:off x="6652592" y="170100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设备地址计数</a:t>
            </a:r>
          </a:p>
        </p:txBody>
      </p:sp>
      <p:sp>
        <p:nvSpPr>
          <p:cNvPr id="10" name="直线 8"/>
          <p:cNvSpPr>
            <a:spLocks noChangeShapeType="1"/>
          </p:cNvSpPr>
          <p:nvPr/>
        </p:nvSpPr>
        <p:spPr bwMode="auto">
          <a:xfrm flipV="1">
            <a:off x="436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9"/>
          <p:cNvSpPr>
            <a:spLocks noChangeShapeType="1"/>
          </p:cNvSpPr>
          <p:nvPr/>
        </p:nvSpPr>
        <p:spPr bwMode="auto">
          <a:xfrm flipV="1">
            <a:off x="45189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0"/>
          <p:cNvSpPr>
            <a:spLocks noChangeShapeType="1"/>
          </p:cNvSpPr>
          <p:nvPr/>
        </p:nvSpPr>
        <p:spPr bwMode="auto">
          <a:xfrm flipV="1">
            <a:off x="55857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1"/>
          <p:cNvSpPr>
            <a:spLocks noChangeShapeType="1"/>
          </p:cNvSpPr>
          <p:nvPr/>
        </p:nvSpPr>
        <p:spPr bwMode="auto">
          <a:xfrm flipV="1">
            <a:off x="57381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2"/>
          <p:cNvSpPr>
            <a:spLocks noChangeShapeType="1"/>
          </p:cNvSpPr>
          <p:nvPr/>
        </p:nvSpPr>
        <p:spPr bwMode="auto">
          <a:xfrm flipV="1">
            <a:off x="817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3"/>
          <p:cNvSpPr>
            <a:spLocks noChangeShapeType="1"/>
          </p:cNvSpPr>
          <p:nvPr/>
        </p:nvSpPr>
        <p:spPr bwMode="auto">
          <a:xfrm flipV="1">
            <a:off x="8332167" y="2523332"/>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4"/>
          <p:cNvSpPr>
            <a:spLocks noChangeShapeType="1"/>
          </p:cNvSpPr>
          <p:nvPr/>
        </p:nvSpPr>
        <p:spPr bwMode="auto">
          <a:xfrm>
            <a:off x="883699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文本框 15"/>
          <p:cNvSpPr txBox="1">
            <a:spLocks noChangeArrowheads="1"/>
          </p:cNvSpPr>
          <p:nvPr/>
        </p:nvSpPr>
        <p:spPr bwMode="auto">
          <a:xfrm>
            <a:off x="3690317" y="2205833"/>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BR</a:t>
            </a:r>
          </a:p>
        </p:txBody>
      </p:sp>
      <p:sp>
        <p:nvSpPr>
          <p:cNvPr id="18" name="文本框 16"/>
          <p:cNvSpPr txBox="1">
            <a:spLocks noChangeArrowheads="1"/>
          </p:cNvSpPr>
          <p:nvPr/>
        </p:nvSpPr>
        <p:spPr bwMode="auto">
          <a:xfrm>
            <a:off x="3680792" y="255825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BS</a:t>
            </a:r>
          </a:p>
        </p:txBody>
      </p:sp>
      <p:sp>
        <p:nvSpPr>
          <p:cNvPr id="19" name="直线 17"/>
          <p:cNvSpPr>
            <a:spLocks noChangeShapeType="1"/>
          </p:cNvSpPr>
          <p:nvPr/>
        </p:nvSpPr>
        <p:spPr bwMode="auto">
          <a:xfrm>
            <a:off x="3507755" y="2132807"/>
            <a:ext cx="6048375" cy="0"/>
          </a:xfrm>
          <a:prstGeom prst="line">
            <a:avLst/>
          </a:prstGeom>
          <a:noFill/>
          <a:ln w="7620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0" name="矩形 18"/>
          <p:cNvSpPr>
            <a:spLocks noChangeArrowheads="1"/>
          </p:cNvSpPr>
          <p:nvPr/>
        </p:nvSpPr>
        <p:spPr bwMode="auto">
          <a:xfrm>
            <a:off x="2517154" y="1197769"/>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rPr>
              <a:t>中</a:t>
            </a:r>
          </a:p>
          <a:p>
            <a:pPr algn="ctr"/>
            <a:r>
              <a:rPr kumimoji="1" lang="zh-CN" altLang="en-US" sz="2400">
                <a:latin typeface="+mn-ea"/>
              </a:rPr>
              <a:t>央</a:t>
            </a:r>
          </a:p>
          <a:p>
            <a:pPr algn="ctr"/>
            <a:r>
              <a:rPr kumimoji="1" lang="zh-CN" altLang="en-US" sz="2400">
                <a:latin typeface="+mn-ea"/>
              </a:rPr>
              <a:t>仲</a:t>
            </a:r>
          </a:p>
          <a:p>
            <a:pPr algn="ctr"/>
            <a:r>
              <a:rPr kumimoji="1" lang="zh-CN" altLang="en-US" sz="2400">
                <a:latin typeface="+mn-ea"/>
              </a:rPr>
              <a:t>裁</a:t>
            </a:r>
          </a:p>
          <a:p>
            <a:pPr algn="ctr"/>
            <a:r>
              <a:rPr kumimoji="1" lang="zh-CN" altLang="en-US" sz="2400">
                <a:latin typeface="+mn-ea"/>
              </a:rPr>
              <a:t>器</a:t>
            </a:r>
          </a:p>
        </p:txBody>
      </p:sp>
      <p:sp>
        <p:nvSpPr>
          <p:cNvPr id="21" name="直线 19"/>
          <p:cNvSpPr>
            <a:spLocks noChangeShapeType="1"/>
          </p:cNvSpPr>
          <p:nvPr/>
        </p:nvSpPr>
        <p:spPr bwMode="auto">
          <a:xfrm>
            <a:off x="6244604"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2" name="直线 20"/>
          <p:cNvSpPr>
            <a:spLocks noChangeShapeType="1"/>
          </p:cNvSpPr>
          <p:nvPr/>
        </p:nvSpPr>
        <p:spPr bwMode="auto">
          <a:xfrm>
            <a:off x="502064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nvGrpSpPr>
          <p:cNvPr id="23" name="组合 21"/>
          <p:cNvGrpSpPr/>
          <p:nvPr/>
        </p:nvGrpSpPr>
        <p:grpSpPr bwMode="auto">
          <a:xfrm>
            <a:off x="4731718" y="2132807"/>
            <a:ext cx="3832225" cy="1187450"/>
            <a:chOff x="1927" y="1773"/>
            <a:chExt cx="2414" cy="748"/>
          </a:xfrm>
        </p:grpSpPr>
        <p:sp>
          <p:nvSpPr>
            <p:cNvPr id="24" name="直线 22"/>
            <p:cNvSpPr>
              <a:spLocks noChangeShapeType="1"/>
            </p:cNvSpPr>
            <p:nvPr/>
          </p:nvSpPr>
          <p:spPr bwMode="auto">
            <a:xfrm>
              <a:off x="1927"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5" name="直线 23"/>
            <p:cNvSpPr>
              <a:spLocks noChangeShapeType="1"/>
            </p:cNvSpPr>
            <p:nvPr/>
          </p:nvSpPr>
          <p:spPr bwMode="auto">
            <a:xfrm>
              <a:off x="2688"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6" name="直线 24"/>
            <p:cNvSpPr>
              <a:spLocks noChangeShapeType="1"/>
            </p:cNvSpPr>
            <p:nvPr/>
          </p:nvSpPr>
          <p:spPr bwMode="auto">
            <a:xfrm>
              <a:off x="4331"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sp>
        <p:nvSpPr>
          <p:cNvPr id="27" name="矩形 25"/>
          <p:cNvSpPr>
            <a:spLocks noChangeArrowheads="1"/>
          </p:cNvSpPr>
          <p:nvPr/>
        </p:nvSpPr>
        <p:spPr bwMode="auto">
          <a:xfrm>
            <a:off x="41570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p>
        </p:txBody>
      </p:sp>
      <p:sp>
        <p:nvSpPr>
          <p:cNvPr id="28" name="矩形 26"/>
          <p:cNvSpPr>
            <a:spLocks noChangeArrowheads="1"/>
          </p:cNvSpPr>
          <p:nvPr/>
        </p:nvSpPr>
        <p:spPr bwMode="auto">
          <a:xfrm>
            <a:off x="54524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p>
          <a:p>
            <a:pPr algn="ctr"/>
            <a:endParaRPr kumimoji="1" lang="en-US" altLang="zh-CN" sz="2400" dirty="0">
              <a:solidFill>
                <a:schemeClr val="bg1"/>
              </a:solidFill>
              <a:latin typeface="+mn-ea"/>
            </a:endParaRPr>
          </a:p>
        </p:txBody>
      </p:sp>
      <p:sp>
        <p:nvSpPr>
          <p:cNvPr id="29" name="矩形 27"/>
          <p:cNvSpPr>
            <a:spLocks noChangeArrowheads="1"/>
          </p:cNvSpPr>
          <p:nvPr/>
        </p:nvSpPr>
        <p:spPr bwMode="auto">
          <a:xfrm>
            <a:off x="80432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repeatCount="400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repeatCount="400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ppt_x</p:attrName>
                                        </p:attrNameLst>
                                      </p:cBhvr>
                                      <p:tavLst>
                                        <p:tav tm="0">
                                          <p:val>
                                            <p:strVal val="#ppt_x"/>
                                          </p:val>
                                        </p:tav>
                                        <p:tav tm="100000">
                                          <p:val>
                                            <p:strVal val="#ppt_x"/>
                                          </p:val>
                                        </p:tav>
                                      </p:tavLst>
                                    </p:anim>
                                    <p:anim calcmode="lin" valueType="num">
                                      <p:cBhvr>
                                        <p:cTn id="20" dur="500" fill="hold"/>
                                        <p:tgtEl>
                                          <p:spTgt spid="23"/>
                                        </p:tgtEl>
                                        <p:attrNameLst>
                                          <p:attrName>ppt_y</p:attrName>
                                        </p:attrNameLst>
                                      </p:cBhvr>
                                      <p:tavLst>
                                        <p:tav tm="0">
                                          <p:val>
                                            <p:strVal val="#ppt_y-#ppt_h/2"/>
                                          </p:val>
                                        </p:tav>
                                        <p:tav tm="100000">
                                          <p:val>
                                            <p:strVal val="#ppt_y"/>
                                          </p:val>
                                        </p:tav>
                                      </p:tavLst>
                                    </p:anim>
                                    <p:anim calcmode="lin" valueType="num">
                                      <p:cBhvr>
                                        <p:cTn id="21" dur="500" fill="hold"/>
                                        <p:tgtEl>
                                          <p:spTgt spid="23"/>
                                        </p:tgtEl>
                                        <p:attrNameLst>
                                          <p:attrName>ppt_w</p:attrName>
                                        </p:attrNameLst>
                                      </p:cBhvr>
                                      <p:tavLst>
                                        <p:tav tm="0">
                                          <p:val>
                                            <p:strVal val="#ppt_w"/>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独立请求方式</a:t>
            </a:r>
          </a:p>
        </p:txBody>
      </p:sp>
      <p:sp>
        <p:nvSpPr>
          <p:cNvPr id="3" name="内容占位符 2"/>
          <p:cNvSpPr>
            <a:spLocks noGrp="1"/>
          </p:cNvSpPr>
          <p:nvPr>
            <p:ph idx="1"/>
          </p:nvPr>
        </p:nvSpPr>
        <p:spPr>
          <a:xfrm>
            <a:off x="1919536" y="4293096"/>
            <a:ext cx="8218488" cy="2307290"/>
          </a:xfrm>
        </p:spPr>
        <p:txBody>
          <a:bodyPr>
            <a:normAutofit fontScale="92500" lnSpcReduction="20000"/>
          </a:bodyPr>
          <a:lstStyle/>
          <a:p>
            <a:r>
              <a:rPr lang="zh-CN" altLang="en-US" dirty="0"/>
              <a:t>控制线</a:t>
            </a:r>
            <a:r>
              <a:rPr lang="en-US" altLang="zh-CN" dirty="0"/>
              <a:t>2n</a:t>
            </a:r>
            <a:r>
              <a:rPr lang="zh-CN" altLang="en-US" dirty="0"/>
              <a:t>根：</a:t>
            </a:r>
            <a:endParaRPr lang="en-US" altLang="zh-CN" dirty="0"/>
          </a:p>
          <a:p>
            <a:pPr lvl="1"/>
            <a:r>
              <a:rPr lang="zh-CN" altLang="en-US" dirty="0"/>
              <a:t>总线请求</a:t>
            </a:r>
            <a:r>
              <a:rPr lang="en-US" altLang="zh-CN" dirty="0"/>
              <a:t>BR</a:t>
            </a:r>
            <a:r>
              <a:rPr lang="zh-CN" altLang="en-US" dirty="0"/>
              <a:t>、总线授权</a:t>
            </a:r>
            <a:r>
              <a:rPr lang="en-US" altLang="zh-CN" dirty="0"/>
              <a:t>BG</a:t>
            </a:r>
            <a:r>
              <a:rPr lang="zh-CN" altLang="en-US" dirty="0"/>
              <a:t>，无总线状态信号</a:t>
            </a:r>
            <a:endParaRPr lang="zh-CN" altLang="zh-CN" dirty="0"/>
          </a:p>
          <a:p>
            <a:r>
              <a:rPr lang="zh-CN" altLang="en-US" dirty="0"/>
              <a:t>仲裁过程：总线请求，等待总线授权</a:t>
            </a:r>
            <a:endParaRPr lang="en-US" altLang="zh-CN" dirty="0"/>
          </a:p>
          <a:p>
            <a:r>
              <a:rPr lang="zh-CN" altLang="en-US" dirty="0"/>
              <a:t>响应快；优先级可灵活变化</a:t>
            </a:r>
            <a:r>
              <a:rPr lang="en-US" altLang="zh-CN" dirty="0"/>
              <a:t>; </a:t>
            </a:r>
            <a:r>
              <a:rPr lang="zh-CN" altLang="en-US" dirty="0"/>
              <a:t>故障不敏感</a:t>
            </a:r>
            <a:r>
              <a:rPr lang="zh-CN" altLang="zh-CN" dirty="0"/>
              <a:t>；</a:t>
            </a:r>
            <a:r>
              <a:rPr lang="zh-CN" altLang="en-US" dirty="0"/>
              <a:t>扩展容易</a:t>
            </a:r>
            <a:endParaRPr lang="en-US" altLang="zh-CN" dirty="0"/>
          </a:p>
          <a:p>
            <a:endParaRPr lang="zh-CN" altLang="en-US" dirty="0"/>
          </a:p>
        </p:txBody>
      </p:sp>
      <p:sp>
        <p:nvSpPr>
          <p:cNvPr id="5" name="直线 5"/>
          <p:cNvSpPr>
            <a:spLocks noChangeShapeType="1"/>
          </p:cNvSpPr>
          <p:nvPr/>
        </p:nvSpPr>
        <p:spPr bwMode="auto">
          <a:xfrm>
            <a:off x="4008132" y="1340769"/>
            <a:ext cx="4975225" cy="15875"/>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6"/>
          <p:cNvSpPr>
            <a:spLocks noChangeShapeType="1"/>
          </p:cNvSpPr>
          <p:nvPr/>
        </p:nvSpPr>
        <p:spPr bwMode="auto">
          <a:xfrm>
            <a:off x="5778194"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7"/>
          <p:cNvSpPr>
            <a:spLocks noChangeShapeType="1"/>
          </p:cNvSpPr>
          <p:nvPr/>
        </p:nvSpPr>
        <p:spPr bwMode="auto">
          <a:xfrm>
            <a:off x="6979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直线 8"/>
          <p:cNvSpPr>
            <a:spLocks noChangeShapeType="1"/>
          </p:cNvSpPr>
          <p:nvPr/>
        </p:nvSpPr>
        <p:spPr bwMode="auto">
          <a:xfrm>
            <a:off x="8503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9" name="直线 9"/>
          <p:cNvSpPr>
            <a:spLocks noChangeShapeType="1"/>
          </p:cNvSpPr>
          <p:nvPr/>
        </p:nvSpPr>
        <p:spPr bwMode="auto">
          <a:xfrm flipH="1">
            <a:off x="4008131" y="3550568"/>
            <a:ext cx="9906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0" name="直线 10"/>
          <p:cNvSpPr>
            <a:spLocks noChangeShapeType="1"/>
          </p:cNvSpPr>
          <p:nvPr/>
        </p:nvSpPr>
        <p:spPr bwMode="auto">
          <a:xfrm flipH="1">
            <a:off x="4008131" y="3017168"/>
            <a:ext cx="22860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11"/>
          <p:cNvSpPr>
            <a:spLocks noChangeShapeType="1"/>
          </p:cNvSpPr>
          <p:nvPr/>
        </p:nvSpPr>
        <p:spPr bwMode="auto">
          <a:xfrm flipH="1">
            <a:off x="4008131" y="1874168"/>
            <a:ext cx="37338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2"/>
          <p:cNvSpPr>
            <a:spLocks noChangeShapeType="1"/>
          </p:cNvSpPr>
          <p:nvPr/>
        </p:nvSpPr>
        <p:spPr bwMode="auto">
          <a:xfrm>
            <a:off x="4008131" y="3321968"/>
            <a:ext cx="13716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3"/>
          <p:cNvSpPr>
            <a:spLocks noChangeShapeType="1"/>
          </p:cNvSpPr>
          <p:nvPr/>
        </p:nvSpPr>
        <p:spPr bwMode="auto">
          <a:xfrm>
            <a:off x="4008131" y="2788568"/>
            <a:ext cx="25908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4"/>
          <p:cNvSpPr>
            <a:spLocks noChangeShapeType="1"/>
          </p:cNvSpPr>
          <p:nvPr/>
        </p:nvSpPr>
        <p:spPr bwMode="auto">
          <a:xfrm>
            <a:off x="4008131" y="1645568"/>
            <a:ext cx="41148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5"/>
          <p:cNvSpPr>
            <a:spLocks noChangeShapeType="1"/>
          </p:cNvSpPr>
          <p:nvPr/>
        </p:nvSpPr>
        <p:spPr bwMode="auto">
          <a:xfrm>
            <a:off x="5379731" y="3321968"/>
            <a:ext cx="0" cy="3810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6"/>
          <p:cNvSpPr>
            <a:spLocks noChangeShapeType="1"/>
          </p:cNvSpPr>
          <p:nvPr/>
        </p:nvSpPr>
        <p:spPr bwMode="auto">
          <a:xfrm>
            <a:off x="4998731" y="3550568"/>
            <a:ext cx="0" cy="1524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直线 17"/>
          <p:cNvSpPr>
            <a:spLocks noChangeShapeType="1"/>
          </p:cNvSpPr>
          <p:nvPr/>
        </p:nvSpPr>
        <p:spPr bwMode="auto">
          <a:xfrm>
            <a:off x="6294131" y="3017168"/>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8" name="直线 18"/>
          <p:cNvSpPr>
            <a:spLocks noChangeShapeType="1"/>
          </p:cNvSpPr>
          <p:nvPr/>
        </p:nvSpPr>
        <p:spPr bwMode="auto">
          <a:xfrm>
            <a:off x="7741931" y="1874168"/>
            <a:ext cx="0" cy="1828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9" name="直线 19"/>
          <p:cNvSpPr>
            <a:spLocks noChangeShapeType="1"/>
          </p:cNvSpPr>
          <p:nvPr/>
        </p:nvSpPr>
        <p:spPr bwMode="auto">
          <a:xfrm>
            <a:off x="6598931" y="2788568"/>
            <a:ext cx="0" cy="9144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0" name="直线 20"/>
          <p:cNvSpPr>
            <a:spLocks noChangeShapeType="1"/>
          </p:cNvSpPr>
          <p:nvPr/>
        </p:nvSpPr>
        <p:spPr bwMode="auto">
          <a:xfrm>
            <a:off x="8122931" y="1645568"/>
            <a:ext cx="0" cy="21336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1" name="文本框 21"/>
          <p:cNvSpPr txBox="1">
            <a:spLocks noChangeArrowheads="1"/>
          </p:cNvSpPr>
          <p:nvPr/>
        </p:nvSpPr>
        <p:spPr bwMode="auto">
          <a:xfrm>
            <a:off x="4846331" y="959769"/>
            <a:ext cx="304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1800">
                <a:solidFill>
                  <a:schemeClr val="tx1"/>
                </a:solidFill>
                <a:latin typeface="+mn-ea"/>
                <a:ea typeface="+mn-ea"/>
              </a:rPr>
              <a:t>总线（地址线、数据线）</a:t>
            </a:r>
          </a:p>
        </p:txBody>
      </p:sp>
      <p:sp>
        <p:nvSpPr>
          <p:cNvPr id="22" name="文本框 22"/>
          <p:cNvSpPr txBox="1">
            <a:spLocks noChangeArrowheads="1"/>
          </p:cNvSpPr>
          <p:nvPr/>
        </p:nvSpPr>
        <p:spPr bwMode="auto">
          <a:xfrm>
            <a:off x="4084331" y="33219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BR1</a:t>
            </a:r>
          </a:p>
        </p:txBody>
      </p:sp>
      <p:sp>
        <p:nvSpPr>
          <p:cNvPr id="23" name="文本框 23"/>
          <p:cNvSpPr txBox="1">
            <a:spLocks noChangeArrowheads="1"/>
          </p:cNvSpPr>
          <p:nvPr/>
        </p:nvSpPr>
        <p:spPr bwMode="auto">
          <a:xfrm>
            <a:off x="4084331" y="27885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BR2</a:t>
            </a:r>
          </a:p>
        </p:txBody>
      </p:sp>
      <p:sp>
        <p:nvSpPr>
          <p:cNvPr id="24" name="文本框 24"/>
          <p:cNvSpPr txBox="1">
            <a:spLocks noChangeArrowheads="1"/>
          </p:cNvSpPr>
          <p:nvPr/>
        </p:nvSpPr>
        <p:spPr bwMode="auto">
          <a:xfrm>
            <a:off x="4084331" y="16455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BRn</a:t>
            </a:r>
          </a:p>
        </p:txBody>
      </p:sp>
      <p:sp>
        <p:nvSpPr>
          <p:cNvPr id="25" name="文本框 25"/>
          <p:cNvSpPr txBox="1">
            <a:spLocks noChangeArrowheads="1"/>
          </p:cNvSpPr>
          <p:nvPr/>
        </p:nvSpPr>
        <p:spPr bwMode="auto">
          <a:xfrm>
            <a:off x="4084331" y="30171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BG1</a:t>
            </a:r>
          </a:p>
        </p:txBody>
      </p:sp>
      <p:sp>
        <p:nvSpPr>
          <p:cNvPr id="26" name="文本框 26"/>
          <p:cNvSpPr txBox="1">
            <a:spLocks noChangeArrowheads="1"/>
          </p:cNvSpPr>
          <p:nvPr/>
        </p:nvSpPr>
        <p:spPr bwMode="auto">
          <a:xfrm>
            <a:off x="4084331" y="24837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BG2</a:t>
            </a:r>
          </a:p>
        </p:txBody>
      </p:sp>
      <p:sp>
        <p:nvSpPr>
          <p:cNvPr id="27" name="文本框 27"/>
          <p:cNvSpPr txBox="1">
            <a:spLocks noChangeArrowheads="1"/>
          </p:cNvSpPr>
          <p:nvPr/>
        </p:nvSpPr>
        <p:spPr bwMode="auto">
          <a:xfrm>
            <a:off x="4084331" y="14169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BGn</a:t>
            </a:r>
          </a:p>
        </p:txBody>
      </p:sp>
      <p:sp>
        <p:nvSpPr>
          <p:cNvPr id="28" name="矩形 28"/>
          <p:cNvSpPr>
            <a:spLocks noChangeArrowheads="1"/>
          </p:cNvSpPr>
          <p:nvPr/>
        </p:nvSpPr>
        <p:spPr bwMode="auto">
          <a:xfrm>
            <a:off x="3041344" y="1069306"/>
            <a:ext cx="990600" cy="31686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0000"/>
              </a:lnSpc>
              <a:spcBef>
                <a:spcPct val="20000"/>
              </a:spcBef>
              <a:buClr>
                <a:schemeClr val="tx2"/>
              </a:buClr>
            </a:pPr>
            <a:r>
              <a:rPr kumimoji="1" lang="zh-CN" altLang="en-US" sz="2400" dirty="0">
                <a:latin typeface="+mn-ea"/>
              </a:rPr>
              <a:t>中</a:t>
            </a:r>
          </a:p>
          <a:p>
            <a:pPr algn="ctr">
              <a:lnSpc>
                <a:spcPct val="80000"/>
              </a:lnSpc>
              <a:spcBef>
                <a:spcPct val="20000"/>
              </a:spcBef>
              <a:buClr>
                <a:schemeClr val="tx2"/>
              </a:buClr>
            </a:pPr>
            <a:r>
              <a:rPr kumimoji="1" lang="zh-CN" altLang="en-US" sz="2400" dirty="0">
                <a:latin typeface="+mn-ea"/>
              </a:rPr>
              <a:t>央</a:t>
            </a:r>
          </a:p>
          <a:p>
            <a:pPr algn="ctr">
              <a:lnSpc>
                <a:spcPct val="80000"/>
              </a:lnSpc>
              <a:spcBef>
                <a:spcPct val="20000"/>
              </a:spcBef>
              <a:buClr>
                <a:schemeClr val="tx2"/>
              </a:buClr>
            </a:pPr>
            <a:r>
              <a:rPr kumimoji="1" lang="zh-CN" altLang="en-US" sz="2400" dirty="0">
                <a:latin typeface="+mn-ea"/>
              </a:rPr>
              <a:t>仲</a:t>
            </a:r>
          </a:p>
          <a:p>
            <a:pPr algn="ctr">
              <a:lnSpc>
                <a:spcPct val="80000"/>
              </a:lnSpc>
              <a:spcBef>
                <a:spcPct val="20000"/>
              </a:spcBef>
              <a:buClr>
                <a:schemeClr val="tx2"/>
              </a:buClr>
            </a:pPr>
            <a:r>
              <a:rPr kumimoji="1" lang="zh-CN" altLang="en-US" sz="2400" dirty="0">
                <a:latin typeface="+mn-ea"/>
              </a:rPr>
              <a:t>裁</a:t>
            </a:r>
          </a:p>
          <a:p>
            <a:pPr algn="ctr">
              <a:lnSpc>
                <a:spcPct val="80000"/>
              </a:lnSpc>
              <a:spcBef>
                <a:spcPct val="20000"/>
              </a:spcBef>
              <a:buClr>
                <a:schemeClr val="tx2"/>
              </a:buClr>
            </a:pPr>
            <a:r>
              <a:rPr kumimoji="1" lang="zh-CN" altLang="en-US" sz="2400" dirty="0">
                <a:latin typeface="+mn-ea"/>
              </a:rPr>
              <a:t>器</a:t>
            </a:r>
            <a:endParaRPr kumimoji="1" lang="zh-CN" altLang="en-US" sz="2000" dirty="0">
              <a:latin typeface="+mn-ea"/>
            </a:endParaRPr>
          </a:p>
        </p:txBody>
      </p:sp>
      <p:sp>
        <p:nvSpPr>
          <p:cNvPr id="29" name="矩形 29"/>
          <p:cNvSpPr>
            <a:spLocks noChangeArrowheads="1"/>
          </p:cNvSpPr>
          <p:nvPr/>
        </p:nvSpPr>
        <p:spPr bwMode="auto">
          <a:xfrm>
            <a:off x="49336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1</a:t>
            </a:r>
          </a:p>
        </p:txBody>
      </p:sp>
      <p:sp>
        <p:nvSpPr>
          <p:cNvPr id="30" name="矩形 30"/>
          <p:cNvSpPr>
            <a:spLocks noChangeArrowheads="1"/>
          </p:cNvSpPr>
          <p:nvPr/>
        </p:nvSpPr>
        <p:spPr bwMode="auto">
          <a:xfrm>
            <a:off x="62290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a:solidFill>
                <a:schemeClr val="bg1"/>
              </a:solidFill>
              <a:latin typeface="+mn-ea"/>
            </a:endParaRPr>
          </a:p>
          <a:p>
            <a:pPr algn="ctr"/>
            <a:r>
              <a:rPr kumimoji="1" lang="zh-CN" altLang="en-US" sz="2000">
                <a:solidFill>
                  <a:schemeClr val="bg1"/>
                </a:solidFill>
                <a:latin typeface="+mn-ea"/>
              </a:rPr>
              <a:t>接口</a:t>
            </a:r>
            <a:r>
              <a:rPr kumimoji="1" lang="en-US" altLang="zh-CN" sz="2000">
                <a:solidFill>
                  <a:schemeClr val="bg1"/>
                </a:solidFill>
                <a:latin typeface="+mn-ea"/>
              </a:rPr>
              <a:t>2</a:t>
            </a:r>
          </a:p>
          <a:p>
            <a:pPr algn="ctr"/>
            <a:endParaRPr kumimoji="1" lang="en-US" altLang="zh-CN" sz="2400">
              <a:solidFill>
                <a:schemeClr val="bg1"/>
              </a:solidFill>
              <a:latin typeface="+mn-ea"/>
            </a:endParaRPr>
          </a:p>
        </p:txBody>
      </p:sp>
      <p:sp>
        <p:nvSpPr>
          <p:cNvPr id="31" name="矩形 31"/>
          <p:cNvSpPr>
            <a:spLocks noChangeArrowheads="1"/>
          </p:cNvSpPr>
          <p:nvPr/>
        </p:nvSpPr>
        <p:spPr bwMode="auto">
          <a:xfrm>
            <a:off x="763239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独立请求方式</a:t>
            </a:r>
          </a:p>
        </p:txBody>
      </p:sp>
      <p:pic>
        <p:nvPicPr>
          <p:cNvPr id="34" name="内容占位符 33"/>
          <p:cNvPicPr>
            <a:picLocks noGrp="1" noChangeAspect="1"/>
          </p:cNvPicPr>
          <p:nvPr>
            <p:ph idx="1"/>
          </p:nvPr>
        </p:nvPicPr>
        <p:blipFill>
          <a:blip r:embed="rId2"/>
          <a:stretch>
            <a:fillRect/>
          </a:stretch>
        </p:blipFill>
        <p:spPr>
          <a:xfrm>
            <a:off x="487822" y="936907"/>
            <a:ext cx="10515600" cy="5622448"/>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b="1" dirty="0">
                <a:solidFill>
                  <a:srgbClr val="C00000"/>
                </a:solidFill>
              </a:rPr>
              <a:t>总线概述</a:t>
            </a:r>
          </a:p>
          <a:p>
            <a:r>
              <a:rPr lang="zh-CN" altLang="en-US" dirty="0"/>
              <a:t>总线传输机制</a:t>
            </a:r>
          </a:p>
          <a:p>
            <a:r>
              <a:rPr lang="zh-CN" altLang="en-US" dirty="0"/>
              <a:t>总线结构</a:t>
            </a:r>
          </a:p>
          <a:p>
            <a:r>
              <a:rPr lang="zh-CN" altLang="en-US" dirty="0"/>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集中式仲裁总结</a:t>
            </a:r>
          </a:p>
        </p:txBody>
      </p:sp>
      <p:graphicFrame>
        <p:nvGraphicFramePr>
          <p:cNvPr id="3" name="表格 2"/>
          <p:cNvGraphicFramePr>
            <a:graphicFrameLocks noGrp="1"/>
          </p:cNvGraphicFramePr>
          <p:nvPr/>
        </p:nvGraphicFramePr>
        <p:xfrm>
          <a:off x="1080985" y="1396227"/>
          <a:ext cx="10187660" cy="4625161"/>
        </p:xfrm>
        <a:graphic>
          <a:graphicData uri="http://schemas.openxmlformats.org/drawingml/2006/table">
            <a:tbl>
              <a:tblPr firstRow="1" bandRow="1">
                <a:tableStyleId>{5C22544A-7EE6-4342-B048-85BDC9FD1C3A}</a:tableStyleId>
              </a:tblPr>
              <a:tblGrid>
                <a:gridCol w="1999099">
                  <a:extLst>
                    <a:ext uri="{9D8B030D-6E8A-4147-A177-3AD203B41FA5}">
                      <a16:colId xmlns:a16="http://schemas.microsoft.com/office/drawing/2014/main" val="20000"/>
                    </a:ext>
                  </a:extLst>
                </a:gridCol>
                <a:gridCol w="2637322">
                  <a:extLst>
                    <a:ext uri="{9D8B030D-6E8A-4147-A177-3AD203B41FA5}">
                      <a16:colId xmlns:a16="http://schemas.microsoft.com/office/drawing/2014/main" val="20001"/>
                    </a:ext>
                  </a:extLst>
                </a:gridCol>
                <a:gridCol w="2772076">
                  <a:extLst>
                    <a:ext uri="{9D8B030D-6E8A-4147-A177-3AD203B41FA5}">
                      <a16:colId xmlns:a16="http://schemas.microsoft.com/office/drawing/2014/main" val="20002"/>
                    </a:ext>
                  </a:extLst>
                </a:gridCol>
                <a:gridCol w="2779163">
                  <a:extLst>
                    <a:ext uri="{9D8B030D-6E8A-4147-A177-3AD203B41FA5}">
                      <a16:colId xmlns:a16="http://schemas.microsoft.com/office/drawing/2014/main" val="20003"/>
                    </a:ext>
                  </a:extLst>
                </a:gridCol>
              </a:tblGrid>
              <a:tr h="663636">
                <a:tc>
                  <a:txBody>
                    <a:bodyPr/>
                    <a:lstStyle/>
                    <a:p>
                      <a:pPr>
                        <a:lnSpc>
                          <a:spcPct val="140000"/>
                        </a:lnSpc>
                      </a:pPr>
                      <a:endParaRPr lang="zh-CN" altLang="en-US" sz="2200" b="0" kern="1200" dirty="0">
                        <a:solidFill>
                          <a:srgbClr val="FF0000"/>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链式查询方式</a:t>
                      </a: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计数器定时查询</a:t>
                      </a: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独立请求方式</a:t>
                      </a:r>
                    </a:p>
                  </a:txBody>
                  <a:tcPr marL="65669" marR="65669" marT="32834" marB="32834" anchor="ctr"/>
                </a:tc>
                <a:extLst>
                  <a:ext uri="{0D108BD9-81ED-4DB2-BD59-A6C34878D82A}">
                    <a16:rowId xmlns:a16="http://schemas.microsoft.com/office/drawing/2014/main" val="10000"/>
                  </a:ext>
                </a:extLst>
              </a:tr>
              <a:tr h="1306981">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控制线</a:t>
                      </a: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p>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 </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3</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p>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 </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组（</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2200" b="0" kern="1200" dirty="0">
                        <a:solidFill>
                          <a:schemeClr val="tx1"/>
                        </a:solidFill>
                        <a:latin typeface="微软雅黑" panose="020B0503020204020204" pitchFamily="34" charset="-122"/>
                        <a:ea typeface="微软雅黑" panose="020B0503020204020204" pitchFamily="34" charset="-122"/>
                        <a:cs typeface="+mn-cs"/>
                      </a:endParaRPr>
                    </a:p>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2n</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p>
                  </a:txBody>
                  <a:tcPr marL="65669" marR="65669" marT="32834" marB="32834" anchor="ctr"/>
                </a:tc>
                <a:extLst>
                  <a:ext uri="{0D108BD9-81ED-4DB2-BD59-A6C34878D82A}">
                    <a16:rowId xmlns:a16="http://schemas.microsoft.com/office/drawing/2014/main" val="10001"/>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响应速度</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快</a:t>
                      </a:r>
                    </a:p>
                  </a:txBody>
                  <a:tcPr marL="65669" marR="65669" marT="32834" marB="32834" anchor="ctr"/>
                </a:tc>
                <a:extLst>
                  <a:ext uri="{0D108BD9-81ED-4DB2-BD59-A6C34878D82A}">
                    <a16:rowId xmlns:a16="http://schemas.microsoft.com/office/drawing/2014/main" val="10002"/>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优先级</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优先级固定</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可作适当变化</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可作灵活的变化</a:t>
                      </a:r>
                    </a:p>
                  </a:txBody>
                  <a:tcPr marL="65669" marR="65669" marT="32834" marB="32834" anchor="ctr"/>
                </a:tc>
                <a:extLst>
                  <a:ext uri="{0D108BD9-81ED-4DB2-BD59-A6C34878D82A}">
                    <a16:rowId xmlns:a16="http://schemas.microsoft.com/office/drawing/2014/main" val="10003"/>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故障敏感度</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非常敏感</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p>
                  </a:txBody>
                  <a:tcPr marL="65669" marR="65669" marT="32834" marB="32834" anchor="ctr"/>
                </a:tc>
                <a:extLst>
                  <a:ext uri="{0D108BD9-81ED-4DB2-BD59-A6C34878D82A}">
                    <a16:rowId xmlns:a16="http://schemas.microsoft.com/office/drawing/2014/main" val="10004"/>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扩展方式</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难</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p>
                  </a:txBody>
                  <a:tcPr marL="65669" marR="65669" marT="32834" marB="32834"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分布式仲裁</a:t>
            </a:r>
          </a:p>
        </p:txBody>
      </p:sp>
      <p:sp>
        <p:nvSpPr>
          <p:cNvPr id="3" name="内容占位符 2"/>
          <p:cNvSpPr>
            <a:spLocks noGrp="1"/>
          </p:cNvSpPr>
          <p:nvPr>
            <p:ph idx="1"/>
          </p:nvPr>
        </p:nvSpPr>
        <p:spPr/>
        <p:txBody>
          <a:bodyPr/>
          <a:lstStyle/>
          <a:p>
            <a:r>
              <a:rPr lang="zh-CN" altLang="en-US" dirty="0"/>
              <a:t>自举分散式仲裁</a:t>
            </a:r>
            <a:endParaRPr lang="en-US" altLang="zh-CN" dirty="0"/>
          </a:p>
          <a:p>
            <a:pPr lvl="1"/>
            <a:r>
              <a:rPr lang="zh-CN" altLang="en-US" dirty="0"/>
              <a:t>每个设备检测具有更高优先级的请求信号；逻辑简单，信号连线多</a:t>
            </a:r>
            <a:endParaRPr lang="en-US" altLang="zh-CN" dirty="0"/>
          </a:p>
          <a:p>
            <a:pPr lvl="1"/>
            <a:r>
              <a:rPr lang="en-US" altLang="zh-CN" dirty="0"/>
              <a:t>n</a:t>
            </a:r>
            <a:r>
              <a:rPr lang="zh-CN" altLang="en-US" dirty="0"/>
              <a:t>根请求线只能表示</a:t>
            </a:r>
            <a:r>
              <a:rPr lang="en-US" altLang="zh-CN" dirty="0"/>
              <a:t>n</a:t>
            </a:r>
            <a:r>
              <a:rPr lang="zh-CN" altLang="en-US" dirty="0"/>
              <a:t>个优先级，只能对</a:t>
            </a:r>
            <a:r>
              <a:rPr lang="en-US" altLang="zh-CN" dirty="0"/>
              <a:t>n</a:t>
            </a:r>
            <a:r>
              <a:rPr lang="zh-CN" altLang="en-US" dirty="0"/>
              <a:t>个设备进行仲裁。</a:t>
            </a:r>
            <a:endParaRPr lang="en-US" altLang="zh-CN" dirty="0"/>
          </a:p>
          <a:p>
            <a:r>
              <a:rPr lang="zh-CN" altLang="en-US" dirty="0"/>
              <a:t>并行竞争仲裁</a:t>
            </a:r>
            <a:endParaRPr lang="en-US" altLang="zh-CN" dirty="0"/>
          </a:p>
          <a:p>
            <a:pPr lvl="1"/>
            <a:r>
              <a:rPr lang="zh-CN" altLang="en-US" dirty="0"/>
              <a:t>采用编码的方式表示设备的仲裁号，仲裁号越大，优先级越高。</a:t>
            </a:r>
            <a:endParaRPr lang="en-US" altLang="zh-CN" dirty="0"/>
          </a:p>
          <a:p>
            <a:pPr lvl="1"/>
            <a:r>
              <a:rPr lang="zh-CN" altLang="en-US" dirty="0"/>
              <a:t>每个设备有优先级编号，通过线或比较大小，数字较小者退出；简单，线较少</a:t>
            </a:r>
            <a:endParaRPr lang="en-US" altLang="zh-CN" dirty="0"/>
          </a:p>
          <a:p>
            <a:r>
              <a:rPr lang="zh-CN" altLang="en-US" dirty="0"/>
              <a:t>冲突检测分散式仲裁</a:t>
            </a:r>
            <a:endParaRPr lang="en-US" altLang="zh-CN" dirty="0"/>
          </a:p>
          <a:p>
            <a:pPr lvl="1"/>
            <a:r>
              <a:rPr lang="zh-CN" altLang="en-US" dirty="0"/>
              <a:t>发起申请，存在冲突则随机延迟，然后再次申请，获得使用权后还需要监听一段时间</a:t>
            </a:r>
          </a:p>
          <a:p>
            <a:pPr lvl="1"/>
            <a:r>
              <a:rPr lang="zh-CN" altLang="en-US" dirty="0"/>
              <a:t>优先级相同，以太网采用此策略</a:t>
            </a:r>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7862277" y="2061306"/>
            <a:ext cx="4094621" cy="145457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总线定时</a:t>
            </a:r>
          </a:p>
        </p:txBody>
      </p:sp>
      <p:sp>
        <p:nvSpPr>
          <p:cNvPr id="3" name="内容占位符 2"/>
          <p:cNvSpPr>
            <a:spLocks noGrp="1"/>
          </p:cNvSpPr>
          <p:nvPr>
            <p:ph idx="1"/>
          </p:nvPr>
        </p:nvSpPr>
        <p:spPr>
          <a:xfrm>
            <a:off x="487821" y="942764"/>
            <a:ext cx="11341189" cy="5637024"/>
          </a:xfrm>
        </p:spPr>
        <p:txBody>
          <a:bodyPr>
            <a:normAutofit/>
          </a:bodyPr>
          <a:lstStyle/>
          <a:p>
            <a:r>
              <a:rPr lang="zh-CN" altLang="en-US" dirty="0"/>
              <a:t>通信双方如何获知传输开始和传输结束，通信双方如何配合？</a:t>
            </a:r>
          </a:p>
          <a:p>
            <a:r>
              <a:rPr lang="zh-CN" altLang="en-US" b="1" dirty="0"/>
              <a:t>同步定时</a:t>
            </a:r>
            <a:r>
              <a:rPr lang="zh-CN" altLang="en-US" dirty="0"/>
              <a:t>：用公共时钟信号对传输过程的每一步进行控制，适合快速设备。</a:t>
            </a:r>
          </a:p>
          <a:p>
            <a:r>
              <a:rPr lang="zh-CN" altLang="en-US" b="1" dirty="0"/>
              <a:t>异步定时</a:t>
            </a:r>
            <a:r>
              <a:rPr lang="zh-CN" altLang="en-US" dirty="0"/>
              <a:t>：用应答信号对传输过程进行控制。又分为非互锁、半互锁和全互锁；适合慢速设备。</a:t>
            </a:r>
          </a:p>
          <a:p>
            <a:r>
              <a:rPr lang="zh-CN" altLang="en-US" b="1" dirty="0"/>
              <a:t>半同步定时</a:t>
            </a:r>
            <a:r>
              <a:rPr lang="zh-CN" altLang="en-US" dirty="0"/>
              <a:t>：结合同步方式和异步方式的特点，在同步时钟的控制下进行采样和应答。</a:t>
            </a:r>
            <a:endParaRPr lang="en-US" altLang="zh-CN" dirty="0"/>
          </a:p>
          <a:p>
            <a:r>
              <a:rPr lang="zh-CN" altLang="en-US" b="1" dirty="0"/>
              <a:t>分离事务通信方式：</a:t>
            </a:r>
            <a:r>
              <a:rPr lang="en-US" altLang="zh-CN" b="1" dirty="0"/>
              <a:t>PCIe</a:t>
            </a:r>
            <a:r>
              <a:rPr lang="zh-CN" altLang="en-US" b="1" dirty="0"/>
              <a:t>，</a:t>
            </a:r>
            <a:r>
              <a:rPr lang="en-US" altLang="zh-CN" b="1" dirty="0"/>
              <a:t>SCSI</a:t>
            </a:r>
            <a:endParaRPr lang="zh-CN" altLang="en-US"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矩形 2"/>
          <p:cNvSpPr>
            <a:spLocks noGrp="1" noChangeArrowheads="1"/>
          </p:cNvSpPr>
          <p:nvPr>
            <p:ph type="title"/>
          </p:nvPr>
        </p:nvSpPr>
        <p:spPr/>
        <p:txBody>
          <a:bodyPr/>
          <a:lstStyle/>
          <a:p>
            <a:pPr eaLnBrk="1" hangingPunct="1"/>
            <a:r>
              <a:rPr lang="zh-CN" altLang="en-US"/>
              <a:t>同步定时</a:t>
            </a:r>
          </a:p>
        </p:txBody>
      </p:sp>
      <p:sp>
        <p:nvSpPr>
          <p:cNvPr id="39940" name="矩形 3"/>
          <p:cNvSpPr>
            <a:spLocks noGrp="1" noChangeArrowheads="1"/>
          </p:cNvSpPr>
          <p:nvPr>
            <p:ph type="body" idx="1"/>
          </p:nvPr>
        </p:nvSpPr>
        <p:spPr/>
        <p:txBody>
          <a:bodyPr/>
          <a:lstStyle/>
          <a:p>
            <a:pPr algn="just" eaLnBrk="1" hangingPunct="1"/>
            <a:r>
              <a:rPr lang="zh-CN" altLang="en-US" sz="2400" dirty="0">
                <a:solidFill>
                  <a:srgbClr val="CC3300"/>
                </a:solidFill>
                <a:latin typeface="华文新魏" panose="02010800040101010101" pitchFamily="2" charset="-122"/>
              </a:rPr>
              <a:t>无应答定时</a:t>
            </a:r>
            <a:endParaRPr lang="zh-CN" altLang="en-US" sz="2400" dirty="0">
              <a:latin typeface="华文新魏" panose="02010800040101010101" pitchFamily="2" charset="-122"/>
            </a:endParaRPr>
          </a:p>
          <a:p>
            <a:pPr algn="just" eaLnBrk="1" hangingPunct="1"/>
            <a:r>
              <a:rPr lang="zh-CN" altLang="en-US" sz="2400" dirty="0">
                <a:latin typeface="华文新魏" panose="02010800040101010101" pitchFamily="2" charset="-122"/>
              </a:rPr>
              <a:t>事件出现在总线的时刻是由总线时钟信号来确定，所有的事件都出现在时钟信号的前沿，大多数事件只占据一个时钟周期。</a:t>
            </a:r>
          </a:p>
          <a:p>
            <a:pPr algn="just" eaLnBrk="1" hangingPunct="1"/>
            <a:r>
              <a:rPr lang="zh-CN" altLang="en-US" sz="2400" dirty="0">
                <a:latin typeface="华文新魏" panose="02010800040101010101" pitchFamily="2" charset="-122"/>
              </a:rPr>
              <a:t>采用公共时钟，具有较高的数据传输频率。</a:t>
            </a:r>
          </a:p>
          <a:p>
            <a:pPr algn="just" eaLnBrk="1" hangingPunct="1"/>
            <a:r>
              <a:rPr lang="zh-CN" altLang="en-US" sz="2400" dirty="0">
                <a:latin typeface="华文新魏" panose="02010800040101010101" pitchFamily="2" charset="-122"/>
              </a:rPr>
              <a:t>仅适合于总线长度短，各功能模块存取时间相差不大的情况，必须按最慢的设备定时。</a:t>
            </a:r>
            <a:endParaRPr lang="zh-CN" altLang="en-US" sz="2100" dirty="0">
              <a:latin typeface="华文新魏" panose="0201080004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矩形 2"/>
          <p:cNvSpPr>
            <a:spLocks noGrp="1" noChangeArrowheads="1"/>
          </p:cNvSpPr>
          <p:nvPr>
            <p:ph type="title"/>
          </p:nvPr>
        </p:nvSpPr>
        <p:spPr/>
        <p:txBody>
          <a:bodyPr/>
          <a:lstStyle/>
          <a:p>
            <a:pPr eaLnBrk="1" hangingPunct="1"/>
            <a:r>
              <a:rPr lang="zh-CN" altLang="en-US"/>
              <a:t>同步定时</a:t>
            </a:r>
          </a:p>
        </p:txBody>
      </p:sp>
      <p:sp>
        <p:nvSpPr>
          <p:cNvPr id="39940" name="矩形 3"/>
          <p:cNvSpPr>
            <a:spLocks noGrp="1" noChangeArrowheads="1"/>
          </p:cNvSpPr>
          <p:nvPr>
            <p:ph type="body" idx="1"/>
          </p:nvPr>
        </p:nvSpPr>
        <p:spPr/>
        <p:txBody>
          <a:bodyPr>
            <a:normAutofit/>
          </a:bodyPr>
          <a:lstStyle/>
          <a:p>
            <a:pPr algn="just" eaLnBrk="1" hangingPunct="1"/>
            <a:r>
              <a:rPr lang="zh-CN" altLang="en-US" sz="2800" dirty="0">
                <a:latin typeface="华文新魏" panose="02010800040101010101" pitchFamily="2" charset="-122"/>
              </a:rPr>
              <a:t>寻址阶段、数据阶段、结束阶段</a:t>
            </a: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946728" y="1883201"/>
            <a:ext cx="4688377" cy="2625266"/>
          </a:xfrm>
          <a:prstGeom prst="rect">
            <a:avLst/>
          </a:prstGeom>
        </p:spPr>
      </p:pic>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6330462" y="1822034"/>
            <a:ext cx="4779676" cy="2747599"/>
          </a:xfrm>
          <a:prstGeom prst="rect">
            <a:avLst/>
          </a:prstGeom>
        </p:spPr>
      </p:pic>
      <p:sp>
        <p:nvSpPr>
          <p:cNvPr id="4" name="文本框 3"/>
          <p:cNvSpPr txBox="1"/>
          <p:nvPr/>
        </p:nvSpPr>
        <p:spPr>
          <a:xfrm>
            <a:off x="1933630" y="4569633"/>
            <a:ext cx="3185487" cy="369332"/>
          </a:xfrm>
          <a:prstGeom prst="rect">
            <a:avLst/>
          </a:prstGeom>
          <a:noFill/>
        </p:spPr>
        <p:txBody>
          <a:bodyPr wrap="none" rtlCol="0">
            <a:spAutoFit/>
          </a:bodyPr>
          <a:lstStyle/>
          <a:p>
            <a:r>
              <a:rPr lang="zh-CN" altLang="en-US" dirty="0"/>
              <a:t>同步方式下存储器读操作时序</a:t>
            </a:r>
          </a:p>
        </p:txBody>
      </p:sp>
      <p:sp>
        <p:nvSpPr>
          <p:cNvPr id="7" name="文本框 6"/>
          <p:cNvSpPr txBox="1"/>
          <p:nvPr/>
        </p:nvSpPr>
        <p:spPr>
          <a:xfrm>
            <a:off x="7239921" y="4639651"/>
            <a:ext cx="3264035" cy="369332"/>
          </a:xfrm>
          <a:prstGeom prst="rect">
            <a:avLst/>
          </a:prstGeom>
          <a:noFill/>
        </p:spPr>
        <p:txBody>
          <a:bodyPr wrap="none" rtlCol="0">
            <a:spAutoFit/>
          </a:bodyPr>
          <a:lstStyle/>
          <a:p>
            <a:r>
              <a:rPr lang="zh-CN" altLang="en-US" dirty="0"/>
              <a:t>同步方式下存储器写操作时序</a:t>
            </a:r>
          </a:p>
        </p:txBody>
      </p:sp>
      <p:sp>
        <p:nvSpPr>
          <p:cNvPr id="5" name="矩形 4"/>
          <p:cNvSpPr/>
          <p:nvPr/>
        </p:nvSpPr>
        <p:spPr>
          <a:xfrm>
            <a:off x="2235239" y="5278732"/>
            <a:ext cx="7518361" cy="961289"/>
          </a:xfrm>
          <a:prstGeom prst="rect">
            <a:avLst/>
          </a:prstGeom>
        </p:spPr>
        <p:txBody>
          <a:bodyPr wrap="square">
            <a:spAutoFit/>
          </a:bodyPr>
          <a:lstStyle/>
          <a:p>
            <a:pPr>
              <a:lnSpc>
                <a:spcPct val="150000"/>
              </a:lnSpc>
            </a:pPr>
            <a:r>
              <a:rPr lang="zh-CN" altLang="en-US" sz="2000" dirty="0">
                <a:solidFill>
                  <a:srgbClr val="0099FF"/>
                </a:solidFill>
              </a:rPr>
              <a:t>通信的双方在时钟控制下工作，信号时序关系固定适合快速设备、传输距离短，速率取决于最慢设备性能</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r>
              <a:rPr lang="en-US" altLang="zh-CN" dirty="0"/>
              <a:t>8.3</a:t>
            </a:r>
            <a:endParaRPr lang="zh-CN" altLang="en-US" dirty="0"/>
          </a:p>
        </p:txBody>
      </p:sp>
      <p:sp>
        <p:nvSpPr>
          <p:cNvPr id="3" name="内容占位符 2"/>
          <p:cNvSpPr>
            <a:spLocks noGrp="1"/>
          </p:cNvSpPr>
          <p:nvPr>
            <p:ph idx="1"/>
          </p:nvPr>
        </p:nvSpPr>
        <p:spPr/>
        <p:txBody>
          <a:bodyPr>
            <a:normAutofit fontScale="85000" lnSpcReduction="20000"/>
          </a:bodyPr>
          <a:lstStyle/>
          <a:p>
            <a:pPr marL="0" indent="0">
              <a:buNone/>
            </a:pPr>
            <a:r>
              <a:rPr lang="zh-CN" altLang="zh-CN" dirty="0"/>
              <a:t>假定某总线的时钟周期为</a:t>
            </a:r>
            <a:r>
              <a:rPr lang="en-US" altLang="zh-CN" dirty="0"/>
              <a:t>50ns,</a:t>
            </a:r>
            <a:r>
              <a:rPr lang="zh-CN" altLang="zh-CN" dirty="0"/>
              <a:t>每次总线传输需要</a:t>
            </a:r>
            <a:r>
              <a:rPr lang="en-US" altLang="zh-CN" dirty="0"/>
              <a:t>1</a:t>
            </a:r>
            <a:r>
              <a:rPr lang="zh-CN" altLang="zh-CN" dirty="0"/>
              <a:t>个时钟周期，总线宽度为</a:t>
            </a:r>
            <a:r>
              <a:rPr lang="en-US" altLang="zh-CN" dirty="0"/>
              <a:t>32</a:t>
            </a:r>
            <a:r>
              <a:rPr lang="zh-CN" altLang="zh-CN" dirty="0"/>
              <a:t>位</a:t>
            </a:r>
            <a:r>
              <a:rPr lang="en-US" altLang="zh-CN" dirty="0"/>
              <a:t>,</a:t>
            </a:r>
            <a:r>
              <a:rPr lang="zh-CN" altLang="zh-CN" dirty="0"/>
              <a:t>存储器的存储周期为</a:t>
            </a:r>
            <a:r>
              <a:rPr lang="en-US" altLang="zh-CN" dirty="0"/>
              <a:t>300ns,</a:t>
            </a:r>
            <a:r>
              <a:rPr lang="zh-CN" altLang="zh-CN" dirty="0"/>
              <a:t>求同步方式下从该存储器中读一个字时总线的数据传输率为多少</a:t>
            </a:r>
            <a:r>
              <a:rPr lang="en-US" altLang="zh-CN" dirty="0"/>
              <a:t>?</a:t>
            </a:r>
          </a:p>
          <a:p>
            <a:pPr marL="0" indent="0">
              <a:buNone/>
            </a:pPr>
            <a:r>
              <a:rPr lang="zh-CN" altLang="zh-CN" sz="2800" dirty="0">
                <a:solidFill>
                  <a:srgbClr val="C00000"/>
                </a:solidFill>
              </a:rPr>
              <a:t>解：</a:t>
            </a:r>
            <a:endParaRPr lang="en-US" altLang="zh-CN" sz="2800" dirty="0">
              <a:solidFill>
                <a:srgbClr val="C00000"/>
              </a:solidFill>
            </a:endParaRPr>
          </a:p>
          <a:p>
            <a:pPr marL="0" indent="0">
              <a:buNone/>
            </a:pPr>
            <a:r>
              <a:rPr lang="en-US" altLang="zh-CN" sz="2000" dirty="0">
                <a:solidFill>
                  <a:srgbClr val="C00000"/>
                </a:solidFill>
              </a:rPr>
              <a:t>     </a:t>
            </a:r>
            <a:r>
              <a:rPr lang="zh-CN" altLang="zh-CN" dirty="0">
                <a:solidFill>
                  <a:srgbClr val="C00000"/>
                </a:solidFill>
              </a:rPr>
              <a:t>同步方式下存储器读操作步骤及所需的时间分别为：</a:t>
            </a:r>
          </a:p>
          <a:p>
            <a:pPr marL="0" indent="0">
              <a:buNone/>
            </a:pPr>
            <a:r>
              <a:rPr lang="en-US" altLang="zh-CN" dirty="0">
                <a:solidFill>
                  <a:srgbClr val="C00000"/>
                </a:solidFill>
              </a:rPr>
              <a:t>       </a:t>
            </a:r>
            <a:r>
              <a:rPr lang="zh-CN" altLang="zh-CN" dirty="0">
                <a:solidFill>
                  <a:srgbClr val="C00000"/>
                </a:solidFill>
              </a:rPr>
              <a:t>送地址和读命令：一个总线周期时间，</a:t>
            </a:r>
            <a:r>
              <a:rPr lang="en-US" altLang="zh-CN" dirty="0">
                <a:solidFill>
                  <a:srgbClr val="C00000"/>
                </a:solidFill>
              </a:rPr>
              <a:t>50ns</a:t>
            </a:r>
            <a:r>
              <a:rPr lang="zh-CN" altLang="zh-CN" dirty="0">
                <a:solidFill>
                  <a:srgbClr val="C00000"/>
                </a:solidFill>
              </a:rPr>
              <a:t>；</a:t>
            </a:r>
          </a:p>
          <a:p>
            <a:pPr marL="0" indent="0">
              <a:buNone/>
            </a:pPr>
            <a:r>
              <a:rPr lang="en-US" altLang="zh-CN" dirty="0">
                <a:solidFill>
                  <a:srgbClr val="C00000"/>
                </a:solidFill>
              </a:rPr>
              <a:t>       </a:t>
            </a:r>
            <a:r>
              <a:rPr lang="zh-CN" altLang="zh-CN" dirty="0">
                <a:solidFill>
                  <a:srgbClr val="C00000"/>
                </a:solidFill>
              </a:rPr>
              <a:t>存储器读数据：一个存储周期，</a:t>
            </a:r>
            <a:r>
              <a:rPr lang="en-US" altLang="zh-CN" dirty="0">
                <a:solidFill>
                  <a:srgbClr val="C00000"/>
                </a:solidFill>
              </a:rPr>
              <a:t>300ns</a:t>
            </a:r>
            <a:r>
              <a:rPr lang="zh-CN" altLang="zh-CN" dirty="0">
                <a:solidFill>
                  <a:srgbClr val="C00000"/>
                </a:solidFill>
              </a:rPr>
              <a:t>；</a:t>
            </a:r>
          </a:p>
          <a:p>
            <a:pPr marL="0" indent="0">
              <a:buNone/>
            </a:pPr>
            <a:r>
              <a:rPr lang="en-US" altLang="zh-CN" dirty="0">
                <a:solidFill>
                  <a:srgbClr val="C00000"/>
                </a:solidFill>
              </a:rPr>
              <a:t>       </a:t>
            </a:r>
            <a:r>
              <a:rPr lang="zh-CN" altLang="zh-CN" dirty="0">
                <a:solidFill>
                  <a:srgbClr val="C00000"/>
                </a:solidFill>
              </a:rPr>
              <a:t>读取数据：一个总线周期，</a:t>
            </a:r>
            <a:r>
              <a:rPr lang="en-US" altLang="zh-CN" dirty="0">
                <a:solidFill>
                  <a:srgbClr val="C00000"/>
                </a:solidFill>
              </a:rPr>
              <a:t>50ns.</a:t>
            </a:r>
            <a:endParaRPr lang="zh-CN" altLang="zh-CN" dirty="0">
              <a:solidFill>
                <a:srgbClr val="C00000"/>
              </a:solidFill>
            </a:endParaRPr>
          </a:p>
          <a:p>
            <a:pPr marL="0" indent="0">
              <a:buNone/>
            </a:pPr>
            <a:r>
              <a:rPr lang="en-US" altLang="zh-CN" dirty="0">
                <a:solidFill>
                  <a:srgbClr val="C00000"/>
                </a:solidFill>
              </a:rPr>
              <a:t>     </a:t>
            </a:r>
            <a:r>
              <a:rPr lang="zh-CN" altLang="zh-CN" dirty="0">
                <a:solidFill>
                  <a:srgbClr val="C00000"/>
                </a:solidFill>
              </a:rPr>
              <a:t>则，同步方式下从主存读一个存储字的总时间</a:t>
            </a:r>
            <a:r>
              <a:rPr lang="en-US" altLang="zh-CN" dirty="0">
                <a:solidFill>
                  <a:srgbClr val="C00000"/>
                </a:solidFill>
              </a:rPr>
              <a:t>T = 400ns</a:t>
            </a:r>
            <a:endParaRPr lang="zh-CN" altLang="zh-CN" dirty="0">
              <a:solidFill>
                <a:srgbClr val="C00000"/>
              </a:solidFill>
            </a:endParaRPr>
          </a:p>
          <a:p>
            <a:pPr marL="0" indent="0">
              <a:buNone/>
            </a:pPr>
            <a:r>
              <a:rPr lang="en-US" altLang="zh-CN" dirty="0">
                <a:solidFill>
                  <a:srgbClr val="C00000"/>
                </a:solidFill>
              </a:rPr>
              <a:t>     </a:t>
            </a:r>
            <a:r>
              <a:rPr lang="zh-CN" altLang="zh-CN" dirty="0">
                <a:solidFill>
                  <a:srgbClr val="C00000"/>
                </a:solidFill>
              </a:rPr>
              <a:t>数据传输率</a:t>
            </a:r>
            <a:r>
              <a:rPr lang="en-US" altLang="zh-CN" dirty="0">
                <a:solidFill>
                  <a:srgbClr val="C00000"/>
                </a:solidFill>
              </a:rPr>
              <a:t> = 4B/400ns =  10MB/s</a:t>
            </a:r>
            <a:endParaRPr lang="zh-CN" altLang="zh-CN" dirty="0">
              <a:solidFill>
                <a:srgbClr val="C00000"/>
              </a:solidFill>
            </a:endParaRPr>
          </a:p>
          <a:p>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矩形 2"/>
          <p:cNvSpPr>
            <a:spLocks noGrp="1" noChangeArrowheads="1"/>
          </p:cNvSpPr>
          <p:nvPr>
            <p:ph type="title"/>
          </p:nvPr>
        </p:nvSpPr>
        <p:spPr/>
        <p:txBody>
          <a:bodyPr/>
          <a:lstStyle/>
          <a:p>
            <a:r>
              <a:rPr lang="zh-CN" altLang="en-US"/>
              <a:t>异步定时</a:t>
            </a:r>
          </a:p>
        </p:txBody>
      </p:sp>
      <p:sp>
        <p:nvSpPr>
          <p:cNvPr id="41988" name="矩形 3"/>
          <p:cNvSpPr>
            <a:spLocks noGrp="1" noChangeArrowheads="1"/>
          </p:cNvSpPr>
          <p:nvPr>
            <p:ph type="body" idx="1"/>
          </p:nvPr>
        </p:nvSpPr>
        <p:spPr/>
        <p:txBody>
          <a:bodyPr/>
          <a:lstStyle/>
          <a:p>
            <a:r>
              <a:rPr lang="zh-CN" altLang="en-US" dirty="0">
                <a:solidFill>
                  <a:srgbClr val="FF0000"/>
                </a:solidFill>
              </a:rPr>
              <a:t>应答定时</a:t>
            </a:r>
            <a:r>
              <a:rPr lang="zh-CN" altLang="en-US" dirty="0"/>
              <a:t>，后一事件出现在总线上的时刻取决于前一事件的出现，建立在应答和互锁机制基础上；</a:t>
            </a:r>
          </a:p>
          <a:p>
            <a:r>
              <a:rPr lang="zh-CN" altLang="en-US" dirty="0"/>
              <a:t>不需公共时钟信号；</a:t>
            </a:r>
          </a:p>
          <a:p>
            <a:r>
              <a:rPr lang="zh-CN" altLang="en-US" dirty="0"/>
              <a:t>总线周期长度可变，快、慢速设备可连到同一总线上。</a:t>
            </a:r>
          </a:p>
          <a:p>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矩形 2"/>
          <p:cNvSpPr>
            <a:spLocks noGrp="1" noChangeArrowheads="1"/>
          </p:cNvSpPr>
          <p:nvPr>
            <p:ph type="title"/>
          </p:nvPr>
        </p:nvSpPr>
        <p:spPr/>
        <p:txBody>
          <a:bodyPr/>
          <a:lstStyle/>
          <a:p>
            <a:r>
              <a:rPr lang="zh-CN" altLang="en-US" dirty="0"/>
              <a:t>异步定时</a:t>
            </a:r>
          </a:p>
        </p:txBody>
      </p:sp>
      <p:sp>
        <p:nvSpPr>
          <p:cNvPr id="41988" name="矩形 3"/>
          <p:cNvSpPr>
            <a:spLocks noGrp="1" noChangeArrowheads="1"/>
          </p:cNvSpPr>
          <p:nvPr>
            <p:ph type="body" idx="1"/>
          </p:nvPr>
        </p:nvSpPr>
        <p:spPr/>
        <p:txBody>
          <a:bodyPr/>
          <a:lstStyle/>
          <a:p>
            <a:r>
              <a:rPr lang="zh-CN" altLang="en-US" dirty="0"/>
              <a:t>根据握手信号完成通信过程</a:t>
            </a:r>
            <a:endParaRPr lang="en-US" altLang="zh-CN" dirty="0"/>
          </a:p>
          <a:p>
            <a:endParaRPr lang="en-US" altLang="zh-CN" dirty="0"/>
          </a:p>
          <a:p>
            <a:endParaRPr lang="en-US" altLang="zh-CN" dirty="0"/>
          </a:p>
          <a:p>
            <a:endParaRPr lang="en-US" altLang="zh-CN" dirty="0"/>
          </a:p>
        </p:txBody>
      </p:sp>
      <p:sp>
        <p:nvSpPr>
          <p:cNvPr id="4" name="矩形 3"/>
          <p:cNvSpPr/>
          <p:nvPr/>
        </p:nvSpPr>
        <p:spPr>
          <a:xfrm>
            <a:off x="1548824" y="4665293"/>
            <a:ext cx="3185487" cy="369332"/>
          </a:xfrm>
          <a:prstGeom prst="rect">
            <a:avLst/>
          </a:prstGeom>
        </p:spPr>
        <p:txBody>
          <a:bodyPr wrap="none">
            <a:spAutoFit/>
          </a:bodyPr>
          <a:lstStyle/>
          <a:p>
            <a:r>
              <a:rPr lang="zh-CN" altLang="en-US" dirty="0"/>
              <a:t>异步方式下存储器读操作时序</a:t>
            </a:r>
            <a:endParaRPr lang="en-US" altLang="zh-CN" dirty="0"/>
          </a:p>
        </p:txBody>
      </p:sp>
      <p:sp>
        <p:nvSpPr>
          <p:cNvPr id="5" name="矩形 4"/>
          <p:cNvSpPr/>
          <p:nvPr/>
        </p:nvSpPr>
        <p:spPr>
          <a:xfrm>
            <a:off x="7659596" y="4665293"/>
            <a:ext cx="3185487" cy="369332"/>
          </a:xfrm>
          <a:prstGeom prst="rect">
            <a:avLst/>
          </a:prstGeom>
        </p:spPr>
        <p:txBody>
          <a:bodyPr wrap="none">
            <a:spAutoFit/>
          </a:bodyPr>
          <a:lstStyle/>
          <a:p>
            <a:r>
              <a:rPr lang="zh-CN" altLang="en-US" dirty="0"/>
              <a:t>异步方式下存储器写操作时序</a:t>
            </a:r>
            <a:endParaRPr lang="en-US" altLang="zh-CN" dirty="0"/>
          </a:p>
        </p:txBody>
      </p:sp>
      <p:pic>
        <p:nvPicPr>
          <p:cNvPr id="6" name="图片 5"/>
          <p:cNvPicPr>
            <a:picLocks noChangeAspect="1"/>
          </p:cNvPicPr>
          <p:nvPr/>
        </p:nvPicPr>
        <p:blipFill>
          <a:blip r:embed="rId2"/>
          <a:stretch>
            <a:fillRect/>
          </a:stretch>
        </p:blipFill>
        <p:spPr>
          <a:xfrm>
            <a:off x="411301" y="1704467"/>
            <a:ext cx="5684699" cy="2777518"/>
          </a:xfrm>
          <a:prstGeom prst="rect">
            <a:avLst/>
          </a:prstGeom>
        </p:spPr>
      </p:pic>
      <p:pic>
        <p:nvPicPr>
          <p:cNvPr id="7" name="图片 6"/>
          <p:cNvPicPr>
            <a:picLocks noChangeAspect="1"/>
          </p:cNvPicPr>
          <p:nvPr/>
        </p:nvPicPr>
        <p:blipFill>
          <a:blip r:embed="rId3"/>
          <a:stretch>
            <a:fillRect/>
          </a:stretch>
        </p:blipFill>
        <p:spPr>
          <a:xfrm>
            <a:off x="6267189" y="1685617"/>
            <a:ext cx="5599479" cy="2758668"/>
          </a:xfrm>
          <a:prstGeom prst="rect">
            <a:avLst/>
          </a:prstGeom>
        </p:spPr>
      </p:pic>
      <p:sp>
        <p:nvSpPr>
          <p:cNvPr id="8" name="矩形 7"/>
          <p:cNvSpPr/>
          <p:nvPr/>
        </p:nvSpPr>
        <p:spPr>
          <a:xfrm>
            <a:off x="4202085" y="5545904"/>
            <a:ext cx="4031873" cy="400110"/>
          </a:xfrm>
          <a:prstGeom prst="rect">
            <a:avLst/>
          </a:prstGeom>
        </p:spPr>
        <p:txBody>
          <a:bodyPr wrap="none">
            <a:spAutoFit/>
          </a:bodyPr>
          <a:lstStyle/>
          <a:p>
            <a:r>
              <a:rPr lang="zh-CN" altLang="en-US" sz="2000" dirty="0">
                <a:solidFill>
                  <a:srgbClr val="0099FF"/>
                </a:solidFill>
              </a:rPr>
              <a:t>便于在不同速度设备之间进行通信</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矩形 2"/>
          <p:cNvSpPr>
            <a:spLocks noGrp="1" noChangeArrowheads="1"/>
          </p:cNvSpPr>
          <p:nvPr>
            <p:ph type="title"/>
          </p:nvPr>
        </p:nvSpPr>
        <p:spPr/>
        <p:txBody>
          <a:bodyPr/>
          <a:lstStyle/>
          <a:p>
            <a:r>
              <a:rPr lang="zh-CN" altLang="en-US"/>
              <a:t>异步定时</a:t>
            </a:r>
          </a:p>
        </p:txBody>
      </p:sp>
      <p:sp>
        <p:nvSpPr>
          <p:cNvPr id="41988" name="矩形 3"/>
          <p:cNvSpPr>
            <a:spLocks noGrp="1" noChangeArrowheads="1"/>
          </p:cNvSpPr>
          <p:nvPr>
            <p:ph type="body" idx="1"/>
          </p:nvPr>
        </p:nvSpPr>
        <p:spPr/>
        <p:txBody>
          <a:bodyPr/>
          <a:lstStyle/>
          <a:p>
            <a:r>
              <a:rPr lang="zh-CN" altLang="en-US" dirty="0"/>
              <a:t>请求与应答之间是否相互依赖</a:t>
            </a:r>
            <a:endParaRPr lang="en-US" altLang="zh-CN" dirty="0"/>
          </a:p>
          <a:p>
            <a:r>
              <a:rPr lang="zh-CN" altLang="en-US" dirty="0"/>
              <a:t>异步通信的三种方式</a:t>
            </a:r>
            <a:endParaRPr lang="en-US" altLang="zh-CN" dirty="0"/>
          </a:p>
        </p:txBody>
      </p:sp>
      <p:pic>
        <p:nvPicPr>
          <p:cNvPr id="3" name="图片 2"/>
          <p:cNvPicPr>
            <a:picLocks noChangeAspect="1"/>
          </p:cNvPicPr>
          <p:nvPr/>
        </p:nvPicPr>
        <p:blipFill>
          <a:blip r:embed="rId2"/>
          <a:stretch>
            <a:fillRect/>
          </a:stretch>
        </p:blipFill>
        <p:spPr>
          <a:xfrm>
            <a:off x="902677" y="2598139"/>
            <a:ext cx="10386646" cy="2787138"/>
          </a:xfrm>
          <a:prstGeom prst="rect">
            <a:avLst/>
          </a:prstGeom>
        </p:spPr>
      </p:pic>
      <p:sp>
        <p:nvSpPr>
          <p:cNvPr id="4" name="矩形 3"/>
          <p:cNvSpPr/>
          <p:nvPr/>
        </p:nvSpPr>
        <p:spPr>
          <a:xfrm>
            <a:off x="8913505" y="5674919"/>
            <a:ext cx="2492990" cy="369332"/>
          </a:xfrm>
          <a:prstGeom prst="rect">
            <a:avLst/>
          </a:prstGeom>
        </p:spPr>
        <p:txBody>
          <a:bodyPr wrap="none">
            <a:spAutoFit/>
          </a:bodyPr>
          <a:lstStyle/>
          <a:p>
            <a:r>
              <a:rPr lang="zh-CN" altLang="en-US" dirty="0">
                <a:solidFill>
                  <a:srgbClr val="0099FF"/>
                </a:solidFill>
              </a:rPr>
              <a:t>可靠性最高，速度较慢</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半同步定时</a:t>
            </a:r>
          </a:p>
        </p:txBody>
      </p:sp>
      <p:sp>
        <p:nvSpPr>
          <p:cNvPr id="3" name="内容占位符 2"/>
          <p:cNvSpPr>
            <a:spLocks noGrp="1"/>
          </p:cNvSpPr>
          <p:nvPr>
            <p:ph idx="1"/>
          </p:nvPr>
        </p:nvSpPr>
        <p:spPr/>
        <p:txBody>
          <a:bodyPr/>
          <a:lstStyle/>
          <a:p>
            <a:r>
              <a:rPr lang="zh-CN" altLang="en-US" dirty="0"/>
              <a:t>在同步时钟的控制下进行采样和应答</a:t>
            </a:r>
          </a:p>
        </p:txBody>
      </p:sp>
      <p:pic>
        <p:nvPicPr>
          <p:cNvPr id="4" name="图片 3"/>
          <p:cNvPicPr>
            <a:picLocks noChangeAspect="1"/>
          </p:cNvPicPr>
          <p:nvPr/>
        </p:nvPicPr>
        <p:blipFill>
          <a:blip r:embed="rId2"/>
          <a:stretch>
            <a:fillRect/>
          </a:stretch>
        </p:blipFill>
        <p:spPr>
          <a:xfrm>
            <a:off x="945661" y="1847133"/>
            <a:ext cx="10113108" cy="39823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a:t>总线</a:t>
            </a:r>
            <a:r>
              <a:rPr lang="en-US" altLang="zh-CN"/>
              <a:t>(BUS)</a:t>
            </a:r>
            <a:r>
              <a:rPr lang="zh-CN" altLang="en-US"/>
              <a:t>基本概念</a:t>
            </a:r>
          </a:p>
        </p:txBody>
      </p:sp>
      <p:sp>
        <p:nvSpPr>
          <p:cNvPr id="7172" name="矩形 3"/>
          <p:cNvSpPr>
            <a:spLocks noGrp="1" noChangeArrowheads="1"/>
          </p:cNvSpPr>
          <p:nvPr>
            <p:ph type="body" idx="1"/>
          </p:nvPr>
        </p:nvSpPr>
        <p:spPr/>
        <p:txBody>
          <a:bodyPr>
            <a:normAutofit/>
          </a:bodyPr>
          <a:lstStyle/>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各功能部件间传递各类信息的</a:t>
            </a:r>
            <a:r>
              <a:rPr lang="zh-CN" altLang="en-US" b="1" dirty="0"/>
              <a:t>公共通路，</a:t>
            </a:r>
            <a:r>
              <a:rPr lang="zh-CN" altLang="en-US" dirty="0">
                <a:solidFill>
                  <a:schemeClr val="tx1">
                    <a:lumMod val="75000"/>
                    <a:lumOff val="25000"/>
                  </a:schemeClr>
                </a:solidFill>
                <a:sym typeface="Arial" panose="020B0604020202020204" pitchFamily="34" charset="0"/>
              </a:rPr>
              <a:t>提供信息交换时所需的数据、地址、时序和控制</a:t>
            </a:r>
            <a:r>
              <a:rPr lang="zh-CN" altLang="en-US" b="1" dirty="0">
                <a:solidFill>
                  <a:schemeClr val="tx1">
                    <a:lumMod val="75000"/>
                    <a:lumOff val="25000"/>
                  </a:schemeClr>
                </a:solidFill>
                <a:sym typeface="Arial" panose="020B0604020202020204" pitchFamily="34" charset="0"/>
              </a:rPr>
              <a:t>信息。</a:t>
            </a:r>
            <a:endParaRPr lang="en-US" altLang="zh-CN" b="1" dirty="0"/>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计算机体系结构的重要组成部分</a:t>
            </a:r>
            <a:endParaRPr lang="en-US" altLang="zh-CN" sz="2200" dirty="0">
              <a:sym typeface="Arial" panose="020B0604020202020204" pitchFamily="34" charset="0"/>
            </a:endParaRPr>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可将计算机系统各功能部件连接起来构成一个完整系统</a:t>
            </a: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总线是系统中各部件间的</a:t>
            </a:r>
            <a:r>
              <a:rPr lang="zh-CN" altLang="en-US" b="1" dirty="0">
                <a:solidFill>
                  <a:schemeClr val="tx1">
                    <a:lumMod val="75000"/>
                    <a:lumOff val="25000"/>
                  </a:schemeClr>
                </a:solidFill>
                <a:sym typeface="Arial" panose="020B0604020202020204" pitchFamily="34" charset="0"/>
              </a:rPr>
              <a:t>物理接口</a:t>
            </a:r>
            <a:r>
              <a:rPr lang="zh-CN" altLang="en-US" dirty="0">
                <a:solidFill>
                  <a:schemeClr val="tx1">
                    <a:lumMod val="75000"/>
                    <a:lumOff val="25000"/>
                  </a:schemeClr>
                </a:solidFill>
                <a:sym typeface="Arial" panose="020B0604020202020204" pitchFamily="34" charset="0"/>
              </a:rPr>
              <a:t>，遵循</a:t>
            </a:r>
            <a:r>
              <a:rPr lang="zh-CN" altLang="en-US" b="1" dirty="0">
                <a:solidFill>
                  <a:schemeClr val="tx1">
                    <a:lumMod val="75000"/>
                    <a:lumOff val="25000"/>
                  </a:schemeClr>
                </a:solidFill>
                <a:sym typeface="Arial" panose="020B0604020202020204" pitchFamily="34" charset="0"/>
              </a:rPr>
              <a:t>协议</a:t>
            </a:r>
            <a:r>
              <a:rPr lang="zh-CN" altLang="en-US" dirty="0">
                <a:solidFill>
                  <a:schemeClr val="tx1">
                    <a:lumMod val="75000"/>
                    <a:lumOff val="25000"/>
                  </a:schemeClr>
                </a:solidFill>
                <a:sym typeface="Arial" panose="020B0604020202020204" pitchFamily="34" charset="0"/>
              </a:rPr>
              <a:t>或</a:t>
            </a:r>
            <a:r>
              <a:rPr lang="zh-CN" altLang="en-US" b="1" dirty="0">
                <a:solidFill>
                  <a:schemeClr val="tx1">
                    <a:lumMod val="75000"/>
                    <a:lumOff val="25000"/>
                  </a:schemeClr>
                </a:solidFill>
                <a:sym typeface="Arial" panose="020B0604020202020204" pitchFamily="34" charset="0"/>
              </a:rPr>
              <a:t>标准，</a:t>
            </a:r>
            <a:r>
              <a:rPr lang="zh-CN" altLang="en-US" dirty="0">
                <a:solidFill>
                  <a:schemeClr val="tx1">
                    <a:lumMod val="75000"/>
                    <a:lumOff val="25000"/>
                  </a:schemeClr>
                </a:solidFill>
                <a:sym typeface="Arial" panose="020B0604020202020204" pitchFamily="34" charset="0"/>
              </a:rPr>
              <a:t>能够减少各部件通信的复杂程度，</a:t>
            </a:r>
            <a:r>
              <a:rPr lang="zh-CN" altLang="en-US" b="1" dirty="0">
                <a:solidFill>
                  <a:schemeClr val="tx1">
                    <a:lumMod val="75000"/>
                    <a:lumOff val="25000"/>
                  </a:schemeClr>
                </a:solidFill>
                <a:sym typeface="Arial" panose="020B0604020202020204" pitchFamily="34" charset="0"/>
              </a:rPr>
              <a:t>方便</a:t>
            </a:r>
            <a:r>
              <a:rPr lang="zh-CN" altLang="en-US" dirty="0">
                <a:solidFill>
                  <a:schemeClr val="tx1">
                    <a:lumMod val="75000"/>
                    <a:lumOff val="25000"/>
                  </a:schemeClr>
                </a:solidFill>
                <a:sym typeface="Arial" panose="020B0604020202020204" pitchFamily="34" charset="0"/>
              </a:rPr>
              <a:t>计算机系统的集成、扩展和进化</a:t>
            </a:r>
            <a:endParaRPr lang="en-US" altLang="zh-CN"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总线不应</a:t>
            </a:r>
            <a:r>
              <a:rPr lang="zh-CN" altLang="en-US" b="1" dirty="0">
                <a:solidFill>
                  <a:schemeClr val="tx1">
                    <a:lumMod val="75000"/>
                    <a:lumOff val="25000"/>
                  </a:schemeClr>
                </a:solidFill>
                <a:sym typeface="Arial" panose="020B0604020202020204" pitchFamily="34" charset="0"/>
              </a:rPr>
              <a:t>成为</a:t>
            </a:r>
            <a:r>
              <a:rPr lang="zh-CN" altLang="en-US" dirty="0">
                <a:solidFill>
                  <a:schemeClr val="tx1">
                    <a:lumMod val="75000"/>
                    <a:lumOff val="25000"/>
                  </a:schemeClr>
                </a:solidFill>
                <a:sym typeface="Arial" panose="020B0604020202020204" pitchFamily="34" charset="0"/>
              </a:rPr>
              <a:t>整个计算机性能的</a:t>
            </a:r>
            <a:r>
              <a:rPr lang="zh-CN" altLang="en-US" b="1" dirty="0">
                <a:solidFill>
                  <a:schemeClr val="tx1">
                    <a:lumMod val="75000"/>
                    <a:lumOff val="25000"/>
                  </a:schemeClr>
                </a:solidFill>
                <a:sym typeface="Arial" panose="020B0604020202020204" pitchFamily="34" charset="0"/>
              </a:rPr>
              <a:t>瓶颈</a:t>
            </a:r>
            <a:endParaRPr lang="zh-CN" altLang="en-US" dirty="0">
              <a:solidFill>
                <a:schemeClr val="tx1">
                  <a:lumMod val="75000"/>
                  <a:lumOff val="25000"/>
                </a:schemeClr>
              </a:solidFill>
              <a:sym typeface="Arial" panose="020B0604020202020204" pitchFamily="34" charset="0"/>
            </a:endParaRPr>
          </a:p>
          <a:p>
            <a:pPr marL="0" indent="0">
              <a:spcBef>
                <a:spcPts val="600"/>
              </a:spcBef>
              <a:spcAft>
                <a:spcPts val="600"/>
              </a:spcAft>
              <a:buNone/>
            </a:pPr>
            <a:endParaRPr lang="en-US" altLang="zh-CN" dirty="0"/>
          </a:p>
        </p:txBody>
      </p:sp>
      <p:pic>
        <p:nvPicPr>
          <p:cNvPr id="2" name="图片 1"/>
          <p:cNvPicPr>
            <a:picLocks noChangeAspect="1"/>
          </p:cNvPicPr>
          <p:nvPr/>
        </p:nvPicPr>
        <p:blipFill>
          <a:blip r:embed="rId2"/>
          <a:stretch>
            <a:fillRect/>
          </a:stretch>
        </p:blipFill>
        <p:spPr>
          <a:xfrm>
            <a:off x="6953387" y="1526241"/>
            <a:ext cx="4287130" cy="15200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分离事务通信</a:t>
            </a:r>
          </a:p>
        </p:txBody>
      </p:sp>
      <p:sp>
        <p:nvSpPr>
          <p:cNvPr id="3" name="内容占位符 2"/>
          <p:cNvSpPr>
            <a:spLocks noGrp="1"/>
          </p:cNvSpPr>
          <p:nvPr>
            <p:ph idx="1"/>
          </p:nvPr>
        </p:nvSpPr>
        <p:spPr/>
        <p:txBody>
          <a:bodyPr/>
          <a:lstStyle/>
          <a:p>
            <a:r>
              <a:rPr lang="zh-CN" altLang="en-US" dirty="0"/>
              <a:t>请求与应答分离以提高总线利用率</a:t>
            </a:r>
          </a:p>
        </p:txBody>
      </p:sp>
      <p:pic>
        <p:nvPicPr>
          <p:cNvPr id="4" name="图片 3"/>
          <p:cNvPicPr>
            <a:picLocks noChangeAspect="1"/>
          </p:cNvPicPr>
          <p:nvPr/>
        </p:nvPicPr>
        <p:blipFill>
          <a:blip r:embed="rId2"/>
          <a:stretch>
            <a:fillRect/>
          </a:stretch>
        </p:blipFill>
        <p:spPr>
          <a:xfrm>
            <a:off x="859692" y="1720333"/>
            <a:ext cx="10597662" cy="461124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分离事务通信</a:t>
            </a:r>
            <a:r>
              <a:rPr lang="en-US" altLang="zh-CN" dirty="0"/>
              <a:t>—DDR3</a:t>
            </a:r>
            <a:r>
              <a:rPr lang="zh-CN" altLang="en-US" dirty="0"/>
              <a:t>控制器用户接口读操作的例子</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281722" y="1632632"/>
            <a:ext cx="9104923" cy="43715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r>
              <a:rPr lang="en-US" altLang="zh-CN" dirty="0"/>
              <a:t>8.4</a:t>
            </a:r>
            <a:r>
              <a:rPr lang="zh-CN" altLang="en-US" dirty="0"/>
              <a:t>：总线传输速率（寻址、存储器响应、数据保存）</a:t>
            </a:r>
          </a:p>
        </p:txBody>
      </p:sp>
      <p:sp>
        <p:nvSpPr>
          <p:cNvPr id="3" name="内容占位符 2"/>
          <p:cNvSpPr>
            <a:spLocks noGrp="1"/>
          </p:cNvSpPr>
          <p:nvPr>
            <p:ph idx="1"/>
          </p:nvPr>
        </p:nvSpPr>
        <p:spPr>
          <a:xfrm>
            <a:off x="487822" y="942764"/>
            <a:ext cx="10742886" cy="5637024"/>
          </a:xfrm>
        </p:spPr>
        <p:txBody>
          <a:bodyPr/>
          <a:lstStyle/>
          <a:p>
            <a:r>
              <a:rPr lang="zh-CN" altLang="en-US" dirty="0"/>
              <a:t>假定某总线的时钟频率为</a:t>
            </a:r>
            <a:r>
              <a:rPr lang="en-US" altLang="zh-CN" dirty="0"/>
              <a:t>1GHz</a:t>
            </a:r>
            <a:r>
              <a:rPr lang="zh-CN" altLang="en-US" dirty="0"/>
              <a:t>，每次总线传输需要</a:t>
            </a:r>
            <a:r>
              <a:rPr lang="en-US" altLang="zh-CN" dirty="0"/>
              <a:t>1</a:t>
            </a:r>
            <a:r>
              <a:rPr lang="zh-CN" altLang="en-US" dirty="0"/>
              <a:t>个时钟周期，总线的数据总线宽度为</a:t>
            </a:r>
            <a:r>
              <a:rPr lang="en-US" altLang="zh-CN" dirty="0"/>
              <a:t>64</a:t>
            </a:r>
            <a:r>
              <a:rPr lang="zh-CN" altLang="en-US" dirty="0"/>
              <a:t>位，存储器的存储周期为</a:t>
            </a:r>
            <a:r>
              <a:rPr lang="en-US" altLang="zh-CN" dirty="0"/>
              <a:t>2</a:t>
            </a:r>
            <a:r>
              <a:rPr lang="zh-CN" altLang="en-US" dirty="0"/>
              <a:t>个时钟周期，求同步方式下</a:t>
            </a:r>
            <a:r>
              <a:rPr lang="en-US" altLang="zh-CN" dirty="0"/>
              <a:t>CPU</a:t>
            </a:r>
            <a:r>
              <a:rPr lang="zh-CN" altLang="en-US" dirty="0"/>
              <a:t>从该存储器中读一个存储字时总线的数据传输率为多少？</a:t>
            </a:r>
          </a:p>
        </p:txBody>
      </p:sp>
      <p:pic>
        <p:nvPicPr>
          <p:cNvPr id="4" name="图片 3"/>
          <p:cNvPicPr>
            <a:picLocks noChangeAspect="1"/>
          </p:cNvPicPr>
          <p:nvPr/>
        </p:nvPicPr>
        <p:blipFill>
          <a:blip r:embed="rId2"/>
          <a:stretch>
            <a:fillRect/>
          </a:stretch>
        </p:blipFill>
        <p:spPr>
          <a:xfrm>
            <a:off x="961292" y="2869292"/>
            <a:ext cx="8282827" cy="371049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矩形 2"/>
          <p:cNvSpPr>
            <a:spLocks noGrp="1" noChangeArrowheads="1"/>
          </p:cNvSpPr>
          <p:nvPr>
            <p:ph type="title"/>
          </p:nvPr>
        </p:nvSpPr>
        <p:spPr/>
        <p:txBody>
          <a:bodyPr/>
          <a:lstStyle/>
          <a:p>
            <a:r>
              <a:rPr lang="zh-CN" altLang="en-US" dirty="0"/>
              <a:t>总线结构</a:t>
            </a:r>
          </a:p>
        </p:txBody>
      </p:sp>
      <p:sp>
        <p:nvSpPr>
          <p:cNvPr id="13316" name="矩形 3"/>
          <p:cNvSpPr>
            <a:spLocks noGrp="1" noChangeArrowheads="1"/>
          </p:cNvSpPr>
          <p:nvPr>
            <p:ph type="body" idx="1"/>
          </p:nvPr>
        </p:nvSpPr>
        <p:spPr/>
        <p:txBody>
          <a:bodyPr/>
          <a:lstStyle/>
          <a:p>
            <a:r>
              <a:rPr lang="zh-CN" altLang="en-US" dirty="0"/>
              <a:t>总线排列及与其它各部件的连接方式影响计算机系统性能</a:t>
            </a:r>
          </a:p>
          <a:p>
            <a:pPr lvl="1"/>
            <a:r>
              <a:rPr lang="zh-CN" altLang="en-US" sz="2400" dirty="0"/>
              <a:t>单总线结构</a:t>
            </a:r>
          </a:p>
          <a:p>
            <a:pPr lvl="1"/>
            <a:r>
              <a:rPr lang="zh-CN" altLang="en-US" sz="2400" dirty="0"/>
              <a:t>双总线结构</a:t>
            </a:r>
          </a:p>
          <a:p>
            <a:pPr lvl="1"/>
            <a:r>
              <a:rPr lang="zh-CN" altLang="en-US" sz="2400" dirty="0"/>
              <a:t>三总线结构</a:t>
            </a:r>
            <a:endParaRPr lang="en-US" altLang="zh-CN" sz="2400" dirty="0"/>
          </a:p>
          <a:p>
            <a:pPr lvl="1"/>
            <a:r>
              <a:rPr lang="zh-CN" altLang="en-US" sz="2400" dirty="0"/>
              <a:t>高性能总线</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p>
        </p:txBody>
      </p:sp>
      <p:sp>
        <p:nvSpPr>
          <p:cNvPr id="3" name="内容占位符 2"/>
          <p:cNvSpPr>
            <a:spLocks noGrp="1"/>
          </p:cNvSpPr>
          <p:nvPr>
            <p:ph idx="1"/>
          </p:nvPr>
        </p:nvSpPr>
        <p:spPr>
          <a:xfrm>
            <a:off x="660400" y="4109829"/>
            <a:ext cx="8218488" cy="2334777"/>
          </a:xfrm>
        </p:spPr>
        <p:txBody>
          <a:bodyPr>
            <a:normAutofit fontScale="70000" lnSpcReduction="20000"/>
          </a:bodyPr>
          <a:lstStyle/>
          <a:p>
            <a:r>
              <a:rPr lang="zh-CN" altLang="zh-CN" sz="3300" dirty="0"/>
              <a:t>总线结构简单，使用灵活，扩充容易</a:t>
            </a:r>
          </a:p>
          <a:p>
            <a:r>
              <a:rPr lang="zh-CN" altLang="zh-CN" sz="3300" dirty="0"/>
              <a:t>统一编址，简化指令系统，存储空间减少</a:t>
            </a:r>
          </a:p>
          <a:p>
            <a:r>
              <a:rPr lang="zh-CN" altLang="zh-CN" sz="3300" dirty="0"/>
              <a:t>共享总线，分时使用，通信速度慢</a:t>
            </a:r>
            <a:endParaRPr lang="en-US" altLang="zh-CN" sz="3300" dirty="0"/>
          </a:p>
          <a:p>
            <a:r>
              <a:rPr lang="zh-CN" altLang="zh-CN" sz="3300" dirty="0"/>
              <a:t>高速设备的高速特性得不到发挥</a:t>
            </a:r>
            <a:endParaRPr lang="zh-CN" altLang="en-US" dirty="0"/>
          </a:p>
        </p:txBody>
      </p:sp>
      <p:pic>
        <p:nvPicPr>
          <p:cNvPr id="22" name="图片 7" descr="MCj0281078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343" y="5069508"/>
            <a:ext cx="1385502" cy="13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5" descr="j02168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629750"/>
            <a:ext cx="1718099" cy="78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6" descr="MCj0168108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0903" y="4953367"/>
            <a:ext cx="1306155" cy="109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4" descr="MCj0191847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9747778" y="4255315"/>
            <a:ext cx="1606022" cy="116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2808803" y="961942"/>
            <a:ext cx="6818255" cy="2756617"/>
            <a:chOff x="2861836" y="1212134"/>
            <a:chExt cx="5407230" cy="2186140"/>
          </a:xfrm>
        </p:grpSpPr>
        <p:cxnSp>
          <p:nvCxnSpPr>
            <p:cNvPr id="121" name="直接连接符 120"/>
            <p:cNvCxnSpPr/>
            <p:nvPr/>
          </p:nvCxnSpPr>
          <p:spPr>
            <a:xfrm flipV="1">
              <a:off x="5260722" y="2446761"/>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22" name="组合 121"/>
            <p:cNvGrpSpPr/>
            <p:nvPr/>
          </p:nvGrpSpPr>
          <p:grpSpPr>
            <a:xfrm>
              <a:off x="7196825" y="2445181"/>
              <a:ext cx="925258" cy="942333"/>
              <a:chOff x="6852559" y="1523586"/>
              <a:chExt cx="925258" cy="942333"/>
            </a:xfrm>
          </p:grpSpPr>
          <p:cxnSp>
            <p:nvCxnSpPr>
              <p:cNvPr id="123" name="直接连接符 122"/>
              <p:cNvCxnSpPr/>
              <p:nvPr/>
            </p:nvCxnSpPr>
            <p:spPr>
              <a:xfrm flipV="1">
                <a:off x="7305953" y="1523586"/>
                <a:ext cx="0" cy="67295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24" name="组合 123"/>
              <p:cNvGrpSpPr/>
              <p:nvPr/>
            </p:nvGrpSpPr>
            <p:grpSpPr>
              <a:xfrm>
                <a:off x="6852559" y="1745074"/>
                <a:ext cx="925258" cy="316635"/>
                <a:chOff x="572854" y="4071210"/>
                <a:chExt cx="1167661" cy="435697"/>
              </a:xfrm>
            </p:grpSpPr>
            <p:sp>
              <p:nvSpPr>
                <p:cNvPr id="128" name="文本框 127"/>
                <p:cNvSpPr txBox="1"/>
                <p:nvPr/>
              </p:nvSpPr>
              <p:spPr>
                <a:xfrm>
                  <a:off x="572855" y="4071210"/>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29" name="文本框 128"/>
                <p:cNvSpPr txBox="1"/>
                <p:nvPr/>
              </p:nvSpPr>
              <p:spPr>
                <a:xfrm>
                  <a:off x="572854" y="4091581"/>
                  <a:ext cx="1167660" cy="41532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I/O</a:t>
                  </a:r>
                  <a:r>
                    <a:rPr lang="zh-CN" altLang="en-US" sz="1500" b="1">
                      <a:latin typeface="微软雅黑" panose="020B0503020204020204" pitchFamily="34" charset="-122"/>
                      <a:ea typeface="微软雅黑" panose="020B0503020204020204" pitchFamily="34" charset="-122"/>
                    </a:rPr>
                    <a:t>接口</a:t>
                  </a:r>
                </a:p>
              </p:txBody>
            </p:sp>
          </p:grpSp>
          <p:grpSp>
            <p:nvGrpSpPr>
              <p:cNvPr id="125" name="组合 124"/>
              <p:cNvGrpSpPr/>
              <p:nvPr/>
            </p:nvGrpSpPr>
            <p:grpSpPr>
              <a:xfrm>
                <a:off x="6852560" y="2168831"/>
                <a:ext cx="925257" cy="297088"/>
                <a:chOff x="572855" y="4071206"/>
                <a:chExt cx="1167661" cy="392361"/>
              </a:xfrm>
            </p:grpSpPr>
            <p:sp>
              <p:nvSpPr>
                <p:cNvPr id="126" name="文本框 125"/>
                <p:cNvSpPr txBox="1"/>
                <p:nvPr/>
              </p:nvSpPr>
              <p:spPr>
                <a:xfrm>
                  <a:off x="572855" y="4071206"/>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27" name="文本框 126"/>
                <p:cNvSpPr txBox="1"/>
                <p:nvPr/>
              </p:nvSpPr>
              <p:spPr>
                <a:xfrm>
                  <a:off x="572855" y="4098586"/>
                  <a:ext cx="1167661" cy="24919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I/O</a:t>
                  </a:r>
                  <a:r>
                    <a:rPr lang="zh-CN" altLang="en-US" sz="1500" b="1">
                      <a:latin typeface="微软雅黑" panose="020B0503020204020204" pitchFamily="34" charset="-122"/>
                      <a:ea typeface="微软雅黑" panose="020B0503020204020204" pitchFamily="34" charset="-122"/>
                    </a:rPr>
                    <a:t>设备</a:t>
                  </a:r>
                </a:p>
              </p:txBody>
            </p:sp>
          </p:grpSp>
        </p:grpSp>
        <p:cxnSp>
          <p:nvCxnSpPr>
            <p:cNvPr id="130" name="直接连接符 129"/>
            <p:cNvCxnSpPr/>
            <p:nvPr/>
          </p:nvCxnSpPr>
          <p:spPr>
            <a:xfrm flipV="1">
              <a:off x="6597355" y="1927876"/>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V="1">
              <a:off x="5624810" y="1926728"/>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V="1">
              <a:off x="3174388" y="2430347"/>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flipV="1">
              <a:off x="3317874" y="1911143"/>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34" name="组合 133"/>
            <p:cNvGrpSpPr/>
            <p:nvPr/>
          </p:nvGrpSpPr>
          <p:grpSpPr>
            <a:xfrm>
              <a:off x="2886342" y="1479250"/>
              <a:ext cx="904962" cy="436139"/>
              <a:chOff x="572855" y="4071203"/>
              <a:chExt cx="1167661" cy="392360"/>
            </a:xfrm>
          </p:grpSpPr>
          <p:sp>
            <p:nvSpPr>
              <p:cNvPr id="135" name="文本框 134"/>
              <p:cNvSpPr txBox="1"/>
              <p:nvPr/>
            </p:nvSpPr>
            <p:spPr>
              <a:xfrm>
                <a:off x="572855" y="4071203"/>
                <a:ext cx="1167661" cy="392360"/>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36" name="文本框 135"/>
              <p:cNvSpPr txBox="1"/>
              <p:nvPr/>
            </p:nvSpPr>
            <p:spPr>
              <a:xfrm>
                <a:off x="572855" y="4145501"/>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CPU</a:t>
                </a:r>
                <a:endParaRPr lang="zh-CN" altLang="en-US" sz="1500" b="1">
                  <a:latin typeface="微软雅黑" panose="020B0503020204020204" pitchFamily="34" charset="-122"/>
                  <a:ea typeface="微软雅黑" panose="020B0503020204020204" pitchFamily="34" charset="-122"/>
                </a:endParaRPr>
              </a:p>
            </p:txBody>
          </p:sp>
        </p:grpSp>
        <p:cxnSp>
          <p:nvCxnSpPr>
            <p:cNvPr id="137" name="直接连接符 136"/>
            <p:cNvCxnSpPr/>
            <p:nvPr/>
          </p:nvCxnSpPr>
          <p:spPr>
            <a:xfrm flipV="1">
              <a:off x="4555007" y="1899387"/>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38" name="文本框 137"/>
            <p:cNvSpPr txBox="1"/>
            <p:nvPr/>
          </p:nvSpPr>
          <p:spPr>
            <a:xfrm>
              <a:off x="3411993" y="2159325"/>
              <a:ext cx="1167661" cy="27699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系统总线</a:t>
              </a:r>
            </a:p>
          </p:txBody>
        </p:sp>
        <p:grpSp>
          <p:nvGrpSpPr>
            <p:cNvPr id="139" name="组合 138"/>
            <p:cNvGrpSpPr/>
            <p:nvPr/>
          </p:nvGrpSpPr>
          <p:grpSpPr>
            <a:xfrm>
              <a:off x="7242914" y="1212134"/>
              <a:ext cx="837323" cy="1218213"/>
              <a:chOff x="5717004" y="1582306"/>
              <a:chExt cx="837323" cy="1664104"/>
            </a:xfrm>
          </p:grpSpPr>
          <p:grpSp>
            <p:nvGrpSpPr>
              <p:cNvPr id="140" name="组合 139"/>
              <p:cNvGrpSpPr/>
              <p:nvPr/>
            </p:nvGrpSpPr>
            <p:grpSpPr>
              <a:xfrm flipV="1">
                <a:off x="5717004" y="1913917"/>
                <a:ext cx="837323" cy="1332493"/>
                <a:chOff x="5798761" y="3426692"/>
                <a:chExt cx="837323" cy="1332493"/>
              </a:xfrm>
            </p:grpSpPr>
            <p:sp>
              <p:nvSpPr>
                <p:cNvPr id="142" name="文本框 141"/>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43" name="文本框 142"/>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44" name="文本框 143"/>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45" name="文本框 144"/>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nvGrpSpPr>
                <p:cNvPr id="146" name="组合 145"/>
                <p:cNvGrpSpPr/>
                <p:nvPr/>
              </p:nvGrpSpPr>
              <p:grpSpPr>
                <a:xfrm>
                  <a:off x="5833247" y="3426692"/>
                  <a:ext cx="768350" cy="323700"/>
                  <a:chOff x="5833247" y="3290605"/>
                  <a:chExt cx="768350" cy="478259"/>
                </a:xfrm>
              </p:grpSpPr>
              <p:cxnSp>
                <p:nvCxnSpPr>
                  <p:cNvPr id="148" name="直接连接符 147"/>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47" name="文本框 146"/>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sp>
            <p:nvSpPr>
              <p:cNvPr id="141" name="文本框 140"/>
              <p:cNvSpPr txBox="1"/>
              <p:nvPr/>
            </p:nvSpPr>
            <p:spPr>
              <a:xfrm>
                <a:off x="5744873" y="1582306"/>
                <a:ext cx="740481" cy="37838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扩展槽</a:t>
                </a:r>
              </a:p>
            </p:txBody>
          </p:sp>
        </p:grpSp>
        <p:cxnSp>
          <p:nvCxnSpPr>
            <p:cNvPr id="153" name="直接连接符 152"/>
            <p:cNvCxnSpPr/>
            <p:nvPr/>
          </p:nvCxnSpPr>
          <p:spPr>
            <a:xfrm flipV="1">
              <a:off x="4102526" y="2451013"/>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54" name="组合 153"/>
            <p:cNvGrpSpPr/>
            <p:nvPr/>
          </p:nvGrpSpPr>
          <p:grpSpPr>
            <a:xfrm>
              <a:off x="3697191" y="2961924"/>
              <a:ext cx="829238" cy="436139"/>
              <a:chOff x="572855" y="4071203"/>
              <a:chExt cx="1167661" cy="392360"/>
            </a:xfrm>
          </p:grpSpPr>
          <p:sp>
            <p:nvSpPr>
              <p:cNvPr id="155" name="文本框 154"/>
              <p:cNvSpPr txBox="1"/>
              <p:nvPr/>
            </p:nvSpPr>
            <p:spPr>
              <a:xfrm>
                <a:off x="572855" y="4071203"/>
                <a:ext cx="1167661" cy="392360"/>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56" name="文本框 155"/>
              <p:cNvSpPr txBox="1"/>
              <p:nvPr/>
            </p:nvSpPr>
            <p:spPr>
              <a:xfrm>
                <a:off x="572855" y="4145501"/>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Timer</a:t>
                </a:r>
                <a:endParaRPr lang="zh-CN" altLang="en-US" sz="1500" b="1">
                  <a:latin typeface="微软雅黑" panose="020B0503020204020204" pitchFamily="34" charset="-122"/>
                  <a:ea typeface="微软雅黑" panose="020B0503020204020204" pitchFamily="34" charset="-122"/>
                </a:endParaRPr>
              </a:p>
            </p:txBody>
          </p:sp>
        </p:grpSp>
        <p:grpSp>
          <p:nvGrpSpPr>
            <p:cNvPr id="157" name="组合 156"/>
            <p:cNvGrpSpPr/>
            <p:nvPr/>
          </p:nvGrpSpPr>
          <p:grpSpPr>
            <a:xfrm>
              <a:off x="4724125" y="2962135"/>
              <a:ext cx="1084751" cy="436139"/>
              <a:chOff x="572855" y="4071205"/>
              <a:chExt cx="1167661" cy="392361"/>
            </a:xfrm>
          </p:grpSpPr>
          <p:sp>
            <p:nvSpPr>
              <p:cNvPr id="158" name="文本框 157"/>
              <p:cNvSpPr txBox="1"/>
              <p:nvPr/>
            </p:nvSpPr>
            <p:spPr>
              <a:xfrm>
                <a:off x="572855" y="4071205"/>
                <a:ext cx="1167661" cy="392361"/>
              </a:xfrm>
              <a:prstGeom prst="rect">
                <a:avLst/>
              </a:prstGeom>
              <a:solidFill>
                <a:srgbClr val="FDD11E"/>
              </a:solidFill>
              <a:ln w="28575">
                <a:solidFill>
                  <a:srgbClr val="0070C0"/>
                </a:solidFill>
                <a:prstDash val="solid"/>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59" name="文本框 158"/>
              <p:cNvSpPr txBox="1"/>
              <p:nvPr/>
            </p:nvSpPr>
            <p:spPr>
              <a:xfrm>
                <a:off x="572855" y="4145500"/>
                <a:ext cx="1167661" cy="249195"/>
              </a:xfrm>
              <a:prstGeom prst="rect">
                <a:avLst/>
              </a:prstGeom>
              <a:noFill/>
              <a:ln>
                <a:noFill/>
                <a:prstDash val="solid"/>
              </a:ln>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DMA</a:t>
                </a:r>
                <a:r>
                  <a:rPr lang="zh-CN" altLang="en-US" sz="1500" b="1">
                    <a:latin typeface="微软雅黑" panose="020B0503020204020204" pitchFamily="34" charset="-122"/>
                    <a:ea typeface="微软雅黑" panose="020B0503020204020204" pitchFamily="34" charset="-122"/>
                  </a:rPr>
                  <a:t>控制器</a:t>
                </a:r>
              </a:p>
            </p:txBody>
          </p:sp>
        </p:grpSp>
        <p:grpSp>
          <p:nvGrpSpPr>
            <p:cNvPr id="160" name="组合 159"/>
            <p:cNvGrpSpPr/>
            <p:nvPr/>
          </p:nvGrpSpPr>
          <p:grpSpPr>
            <a:xfrm>
              <a:off x="2861836" y="2961577"/>
              <a:ext cx="643159" cy="436139"/>
              <a:chOff x="572855" y="4071203"/>
              <a:chExt cx="1167661" cy="392360"/>
            </a:xfrm>
          </p:grpSpPr>
          <p:sp>
            <p:nvSpPr>
              <p:cNvPr id="161" name="文本框 160"/>
              <p:cNvSpPr txBox="1"/>
              <p:nvPr/>
            </p:nvSpPr>
            <p:spPr>
              <a:xfrm>
                <a:off x="572855" y="4071203"/>
                <a:ext cx="1167661" cy="392360"/>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62" name="文本框 161"/>
              <p:cNvSpPr txBox="1"/>
              <p:nvPr/>
            </p:nvSpPr>
            <p:spPr>
              <a:xfrm>
                <a:off x="572855" y="4145501"/>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BIOS</a:t>
                </a:r>
                <a:endParaRPr lang="zh-CN" altLang="en-US" sz="1500" b="1">
                  <a:latin typeface="微软雅黑" panose="020B0503020204020204" pitchFamily="34" charset="-122"/>
                  <a:ea typeface="微软雅黑" panose="020B0503020204020204" pitchFamily="34" charset="-122"/>
                </a:endParaRPr>
              </a:p>
            </p:txBody>
          </p:sp>
        </p:grpSp>
        <p:grpSp>
          <p:nvGrpSpPr>
            <p:cNvPr id="163" name="组合 162"/>
            <p:cNvGrpSpPr/>
            <p:nvPr/>
          </p:nvGrpSpPr>
          <p:grpSpPr>
            <a:xfrm>
              <a:off x="5993362" y="2960611"/>
              <a:ext cx="954576" cy="436139"/>
              <a:chOff x="572855" y="4071203"/>
              <a:chExt cx="1167661" cy="392360"/>
            </a:xfrm>
          </p:grpSpPr>
          <p:sp>
            <p:nvSpPr>
              <p:cNvPr id="164" name="文本框 163"/>
              <p:cNvSpPr txBox="1"/>
              <p:nvPr/>
            </p:nvSpPr>
            <p:spPr>
              <a:xfrm>
                <a:off x="572855" y="4071203"/>
                <a:ext cx="1167661" cy="392360"/>
              </a:xfrm>
              <a:prstGeom prst="rect">
                <a:avLst/>
              </a:prstGeom>
              <a:solidFill>
                <a:srgbClr val="FDD11E"/>
              </a:solidFill>
              <a:ln w="28575">
                <a:solidFill>
                  <a:srgbClr val="0070C0"/>
                </a:solidFill>
                <a:prstDash val="solid"/>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65" name="文本框 164"/>
              <p:cNvSpPr txBox="1"/>
              <p:nvPr/>
            </p:nvSpPr>
            <p:spPr>
              <a:xfrm>
                <a:off x="572855" y="4145501"/>
                <a:ext cx="1167661" cy="249195"/>
              </a:xfrm>
              <a:prstGeom prst="rect">
                <a:avLst/>
              </a:prstGeom>
              <a:noFill/>
              <a:ln>
                <a:noFill/>
                <a:prstDash val="solid"/>
              </a:ln>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中断控制器</a:t>
                </a:r>
              </a:p>
            </p:txBody>
          </p:sp>
        </p:grpSp>
        <p:cxnSp>
          <p:nvCxnSpPr>
            <p:cNvPr id="166" name="直接连接符 165"/>
            <p:cNvCxnSpPr/>
            <p:nvPr/>
          </p:nvCxnSpPr>
          <p:spPr>
            <a:xfrm flipV="1">
              <a:off x="6468477" y="2446967"/>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2904814" y="2439266"/>
              <a:ext cx="5364252" cy="0"/>
            </a:xfrm>
            <a:prstGeom prst="line">
              <a:avLst/>
            </a:prstGeom>
            <a:noFill/>
            <a:ln w="50800" cap="sq">
              <a:solidFill>
                <a:schemeClr val="tx1">
                  <a:lumMod val="95000"/>
                  <a:lumOff val="5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68" name="组合 167"/>
            <p:cNvGrpSpPr/>
            <p:nvPr/>
          </p:nvGrpSpPr>
          <p:grpSpPr>
            <a:xfrm>
              <a:off x="5311069" y="1454900"/>
              <a:ext cx="643159" cy="436139"/>
              <a:chOff x="572855" y="4071203"/>
              <a:chExt cx="1167661" cy="392360"/>
            </a:xfrm>
          </p:grpSpPr>
          <p:sp>
            <p:nvSpPr>
              <p:cNvPr id="169" name="文本框 168"/>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70" name="文本框 169"/>
              <p:cNvSpPr txBox="1"/>
              <p:nvPr/>
            </p:nvSpPr>
            <p:spPr>
              <a:xfrm>
                <a:off x="572855" y="4145501"/>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显卡</a:t>
                </a:r>
              </a:p>
            </p:txBody>
          </p:sp>
        </p:grpSp>
        <p:grpSp>
          <p:nvGrpSpPr>
            <p:cNvPr id="171" name="组合 170"/>
            <p:cNvGrpSpPr/>
            <p:nvPr/>
          </p:nvGrpSpPr>
          <p:grpSpPr>
            <a:xfrm>
              <a:off x="6118648" y="1465284"/>
              <a:ext cx="957413" cy="436139"/>
              <a:chOff x="223434" y="4071203"/>
              <a:chExt cx="1621264" cy="392360"/>
            </a:xfrm>
          </p:grpSpPr>
          <p:sp>
            <p:nvSpPr>
              <p:cNvPr id="172" name="文本框 171"/>
              <p:cNvSpPr txBox="1"/>
              <p:nvPr/>
            </p:nvSpPr>
            <p:spPr>
              <a:xfrm>
                <a:off x="446085" y="4071203"/>
                <a:ext cx="1167660"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73" name="文本框 172"/>
              <p:cNvSpPr txBox="1"/>
              <p:nvPr/>
            </p:nvSpPr>
            <p:spPr>
              <a:xfrm>
                <a:off x="223434" y="4145298"/>
                <a:ext cx="1621264" cy="249194"/>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磁盘接口</a:t>
                </a:r>
              </a:p>
            </p:txBody>
          </p:sp>
        </p:grpSp>
        <p:grpSp>
          <p:nvGrpSpPr>
            <p:cNvPr id="174" name="组合 173"/>
            <p:cNvGrpSpPr/>
            <p:nvPr/>
          </p:nvGrpSpPr>
          <p:grpSpPr>
            <a:xfrm>
              <a:off x="4181643" y="1465032"/>
              <a:ext cx="769545" cy="436297"/>
              <a:chOff x="572855" y="4071206"/>
              <a:chExt cx="1167661" cy="392360"/>
            </a:xfrm>
          </p:grpSpPr>
          <p:sp>
            <p:nvSpPr>
              <p:cNvPr id="175" name="文本框 174"/>
              <p:cNvSpPr txBox="1"/>
              <p:nvPr/>
            </p:nvSpPr>
            <p:spPr>
              <a:xfrm>
                <a:off x="572855" y="4071206"/>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76" name="文本框 175"/>
              <p:cNvSpPr txBox="1"/>
              <p:nvPr/>
            </p:nvSpPr>
            <p:spPr>
              <a:xfrm>
                <a:off x="572855" y="4145500"/>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DRAM</a:t>
                </a:r>
                <a:endParaRPr lang="zh-CN" altLang="en-US" sz="1500" b="1">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a:t>
            </a:r>
            <a:r>
              <a:rPr lang="zh-CN" altLang="en-US"/>
              <a:t>总线结构</a:t>
            </a:r>
            <a:r>
              <a:rPr lang="en-US" altLang="zh-CN"/>
              <a:t>1   (</a:t>
            </a:r>
            <a:r>
              <a:rPr lang="zh-CN" altLang="en-US"/>
              <a:t>主存为中心</a:t>
            </a:r>
            <a:r>
              <a:rPr lang="en-US" altLang="zh-CN"/>
              <a:t>)</a:t>
            </a:r>
            <a:endParaRPr lang="zh-CN" altLang="en-US" dirty="0"/>
          </a:p>
        </p:txBody>
      </p:sp>
      <p:sp>
        <p:nvSpPr>
          <p:cNvPr id="3" name="内容占位符 2"/>
          <p:cNvSpPr>
            <a:spLocks noGrp="1"/>
          </p:cNvSpPr>
          <p:nvPr>
            <p:ph idx="1"/>
          </p:nvPr>
        </p:nvSpPr>
        <p:spPr>
          <a:xfrm>
            <a:off x="1908354" y="4756015"/>
            <a:ext cx="7674535" cy="2146570"/>
          </a:xfrm>
        </p:spPr>
        <p:txBody>
          <a:bodyPr>
            <a:normAutofit/>
          </a:bodyPr>
          <a:lstStyle/>
          <a:p>
            <a:r>
              <a:rPr lang="zh-CN" altLang="zh-CN" dirty="0"/>
              <a:t>存储总线</a:t>
            </a:r>
            <a:r>
              <a:rPr lang="zh-CN" altLang="en-US" dirty="0"/>
              <a:t>有效</a:t>
            </a:r>
            <a:r>
              <a:rPr lang="zh-CN" altLang="zh-CN" dirty="0"/>
              <a:t>降低系统总线负载</a:t>
            </a:r>
            <a:r>
              <a:rPr lang="zh-CN" altLang="en-US" dirty="0"/>
              <a:t>，提升了并行性</a:t>
            </a:r>
            <a:endParaRPr lang="en-US" altLang="zh-CN" dirty="0"/>
          </a:p>
          <a:p>
            <a:r>
              <a:rPr lang="zh-CN" altLang="en-US" dirty="0"/>
              <a:t>结构简单，</a:t>
            </a:r>
            <a:r>
              <a:rPr lang="zh-CN" altLang="zh-CN" dirty="0"/>
              <a:t>系统扩展容易</a:t>
            </a:r>
          </a:p>
          <a:p>
            <a:endParaRPr lang="zh-CN" altLang="en-US" dirty="0"/>
          </a:p>
        </p:txBody>
      </p:sp>
      <p:grpSp>
        <p:nvGrpSpPr>
          <p:cNvPr id="7" name="组合 6"/>
          <p:cNvGrpSpPr/>
          <p:nvPr/>
        </p:nvGrpSpPr>
        <p:grpSpPr>
          <a:xfrm>
            <a:off x="2438663" y="1028700"/>
            <a:ext cx="7314674" cy="3048000"/>
            <a:chOff x="4673096" y="1130300"/>
            <a:chExt cx="5396350" cy="2248641"/>
          </a:xfrm>
        </p:grpSpPr>
        <p:cxnSp>
          <p:nvCxnSpPr>
            <p:cNvPr id="89" name="直接连接符 88"/>
            <p:cNvCxnSpPr/>
            <p:nvPr/>
          </p:nvCxnSpPr>
          <p:spPr>
            <a:xfrm>
              <a:off x="7389882" y="1641166"/>
              <a:ext cx="687639" cy="0"/>
            </a:xfrm>
            <a:prstGeom prst="line">
              <a:avLst/>
            </a:prstGeom>
            <a:noFill/>
            <a:ln w="25400" cap="sq">
              <a:solidFill>
                <a:srgbClr val="0070C0"/>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5596809" y="1643576"/>
              <a:ext cx="864245" cy="0"/>
            </a:xfrm>
            <a:prstGeom prst="line">
              <a:avLst/>
            </a:prstGeom>
            <a:noFill/>
            <a:ln w="50800" cap="sq">
              <a:solidFill>
                <a:schemeClr val="tx1">
                  <a:lumMod val="95000"/>
                  <a:lumOff val="5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flipV="1">
              <a:off x="4984500" y="2408060"/>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V="1">
              <a:off x="6356297" y="2387026"/>
              <a:ext cx="0" cy="54910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flipV="1">
              <a:off x="5123379" y="1868219"/>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38" name="组合 137"/>
            <p:cNvGrpSpPr/>
            <p:nvPr/>
          </p:nvGrpSpPr>
          <p:grpSpPr>
            <a:xfrm>
              <a:off x="4691847" y="1436321"/>
              <a:ext cx="904963" cy="436139"/>
              <a:chOff x="572854" y="4071209"/>
              <a:chExt cx="1167662" cy="392361"/>
            </a:xfrm>
          </p:grpSpPr>
          <p:sp>
            <p:nvSpPr>
              <p:cNvPr id="139" name="文本框 138"/>
              <p:cNvSpPr txBox="1"/>
              <p:nvPr/>
            </p:nvSpPr>
            <p:spPr>
              <a:xfrm>
                <a:off x="572855" y="4071209"/>
                <a:ext cx="1167661" cy="392361"/>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文本框 139"/>
              <p:cNvSpPr txBox="1"/>
              <p:nvPr/>
            </p:nvSpPr>
            <p:spPr>
              <a:xfrm>
                <a:off x="572854" y="4145502"/>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CPU</a:t>
                </a:r>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41" name="直接连接符 140"/>
            <p:cNvCxnSpPr/>
            <p:nvPr/>
          </p:nvCxnSpPr>
          <p:spPr>
            <a:xfrm flipV="1">
              <a:off x="6935396" y="1868219"/>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42" name="文本框 141"/>
            <p:cNvSpPr txBox="1"/>
            <p:nvPr/>
          </p:nvSpPr>
          <p:spPr>
            <a:xfrm>
              <a:off x="7314210" y="2118675"/>
              <a:ext cx="1448563" cy="276999"/>
            </a:xfrm>
            <a:prstGeom prst="rect">
              <a:avLst/>
            </a:prstGeom>
            <a:noFill/>
            <a:ln>
              <a:noFill/>
            </a:ln>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系统总线</a:t>
              </a:r>
            </a:p>
          </p:txBody>
        </p:sp>
        <p:grpSp>
          <p:nvGrpSpPr>
            <p:cNvPr id="143" name="组合 142"/>
            <p:cNvGrpSpPr/>
            <p:nvPr/>
          </p:nvGrpSpPr>
          <p:grpSpPr>
            <a:xfrm>
              <a:off x="4673096" y="2922703"/>
              <a:ext cx="643159" cy="436139"/>
              <a:chOff x="572855" y="4071209"/>
              <a:chExt cx="1167661" cy="392361"/>
            </a:xfrm>
          </p:grpSpPr>
          <p:sp>
            <p:nvSpPr>
              <p:cNvPr id="144" name="文本框 143"/>
              <p:cNvSpPr txBox="1"/>
              <p:nvPr/>
            </p:nvSpPr>
            <p:spPr>
              <a:xfrm>
                <a:off x="572855" y="4071209"/>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5" name="文本框 144"/>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BIOS</a:t>
                </a:r>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6" name="文本框 145"/>
            <p:cNvSpPr txBox="1"/>
            <p:nvPr/>
          </p:nvSpPr>
          <p:spPr>
            <a:xfrm>
              <a:off x="5647451" y="1364167"/>
              <a:ext cx="836848" cy="27699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存储总线</a:t>
              </a:r>
            </a:p>
          </p:txBody>
        </p:sp>
        <p:grpSp>
          <p:nvGrpSpPr>
            <p:cNvPr id="147" name="组合 146"/>
            <p:cNvGrpSpPr/>
            <p:nvPr/>
          </p:nvGrpSpPr>
          <p:grpSpPr>
            <a:xfrm>
              <a:off x="6043745" y="2936048"/>
              <a:ext cx="643159" cy="436139"/>
              <a:chOff x="572855" y="4071209"/>
              <a:chExt cx="1167661" cy="392361"/>
            </a:xfrm>
          </p:grpSpPr>
          <p:sp>
            <p:nvSpPr>
              <p:cNvPr id="148" name="文本框 147"/>
              <p:cNvSpPr txBox="1"/>
              <p:nvPr/>
            </p:nvSpPr>
            <p:spPr>
              <a:xfrm>
                <a:off x="572855" y="4071209"/>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9" name="文本框 148"/>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芯片组</a:t>
                </a:r>
              </a:p>
            </p:txBody>
          </p:sp>
        </p:grpSp>
        <p:grpSp>
          <p:nvGrpSpPr>
            <p:cNvPr id="150" name="组合 149"/>
            <p:cNvGrpSpPr/>
            <p:nvPr/>
          </p:nvGrpSpPr>
          <p:grpSpPr>
            <a:xfrm>
              <a:off x="9086571" y="1130300"/>
              <a:ext cx="837323" cy="1226829"/>
              <a:chOff x="5717004" y="1570537"/>
              <a:chExt cx="837323" cy="1675873"/>
            </a:xfrm>
          </p:grpSpPr>
          <p:grpSp>
            <p:nvGrpSpPr>
              <p:cNvPr id="151" name="组合 150"/>
              <p:cNvGrpSpPr/>
              <p:nvPr/>
            </p:nvGrpSpPr>
            <p:grpSpPr>
              <a:xfrm flipV="1">
                <a:off x="5717004" y="1913917"/>
                <a:ext cx="837323" cy="1332493"/>
                <a:chOff x="5798761" y="3426692"/>
                <a:chExt cx="837323" cy="1332493"/>
              </a:xfrm>
            </p:grpSpPr>
            <p:sp>
              <p:nvSpPr>
                <p:cNvPr id="153" name="文本框 152"/>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4" name="文本框 153"/>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文本框 154"/>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6" name="文本框 155"/>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7" name="组合 156"/>
                <p:cNvGrpSpPr/>
                <p:nvPr/>
              </p:nvGrpSpPr>
              <p:grpSpPr>
                <a:xfrm>
                  <a:off x="5833247" y="3426692"/>
                  <a:ext cx="768350" cy="323700"/>
                  <a:chOff x="5833247" y="3290605"/>
                  <a:chExt cx="768350" cy="478259"/>
                </a:xfrm>
              </p:grpSpPr>
              <p:cxnSp>
                <p:nvCxnSpPr>
                  <p:cNvPr id="159" name="直接连接符 158"/>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58" name="文本框 157"/>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2" name="文本框 151"/>
              <p:cNvSpPr txBox="1"/>
              <p:nvPr/>
            </p:nvSpPr>
            <p:spPr>
              <a:xfrm>
                <a:off x="5752056" y="1570537"/>
                <a:ext cx="740481" cy="37838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扩展槽</a:t>
                </a:r>
              </a:p>
            </p:txBody>
          </p:sp>
        </p:grpSp>
        <p:cxnSp>
          <p:nvCxnSpPr>
            <p:cNvPr id="164" name="直接连接符 163"/>
            <p:cNvCxnSpPr/>
            <p:nvPr/>
          </p:nvCxnSpPr>
          <p:spPr>
            <a:xfrm>
              <a:off x="4710319" y="2396342"/>
              <a:ext cx="5359127"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65" name="组合 164"/>
            <p:cNvGrpSpPr/>
            <p:nvPr/>
          </p:nvGrpSpPr>
          <p:grpSpPr>
            <a:xfrm>
              <a:off x="7424989" y="2429850"/>
              <a:ext cx="925258" cy="942333"/>
              <a:chOff x="6852559" y="1523586"/>
              <a:chExt cx="925258" cy="942333"/>
            </a:xfrm>
          </p:grpSpPr>
          <p:cxnSp>
            <p:nvCxnSpPr>
              <p:cNvPr id="166" name="直接连接符 165"/>
              <p:cNvCxnSpPr/>
              <p:nvPr/>
            </p:nvCxnSpPr>
            <p:spPr>
              <a:xfrm flipV="1">
                <a:off x="7305953" y="1523586"/>
                <a:ext cx="0" cy="67295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6852559" y="1745071"/>
                <a:ext cx="925258" cy="316637"/>
                <a:chOff x="572854" y="4071207"/>
                <a:chExt cx="1167661" cy="435700"/>
              </a:xfrm>
            </p:grpSpPr>
            <p:sp>
              <p:nvSpPr>
                <p:cNvPr id="171" name="文本框 170"/>
                <p:cNvSpPr txBox="1"/>
                <p:nvPr/>
              </p:nvSpPr>
              <p:spPr>
                <a:xfrm>
                  <a:off x="572855" y="4071207"/>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2" name="文本框 171"/>
                <p:cNvSpPr txBox="1"/>
                <p:nvPr/>
              </p:nvSpPr>
              <p:spPr>
                <a:xfrm>
                  <a:off x="572854" y="4091581"/>
                  <a:ext cx="1167660" cy="41532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接口</a:t>
                  </a:r>
                </a:p>
              </p:txBody>
            </p:sp>
          </p:grpSp>
          <p:grpSp>
            <p:nvGrpSpPr>
              <p:cNvPr id="168" name="组合 167"/>
              <p:cNvGrpSpPr/>
              <p:nvPr/>
            </p:nvGrpSpPr>
            <p:grpSpPr>
              <a:xfrm>
                <a:off x="6852560" y="2168831"/>
                <a:ext cx="925257" cy="297088"/>
                <a:chOff x="572855" y="4071207"/>
                <a:chExt cx="1167661" cy="392361"/>
              </a:xfrm>
            </p:grpSpPr>
            <p:sp>
              <p:nvSpPr>
                <p:cNvPr id="169" name="文本框 168"/>
                <p:cNvSpPr txBox="1"/>
                <p:nvPr/>
              </p:nvSpPr>
              <p:spPr>
                <a:xfrm>
                  <a:off x="572855" y="4071207"/>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0" name="文本框 169"/>
                <p:cNvSpPr txBox="1"/>
                <p:nvPr/>
              </p:nvSpPr>
              <p:spPr>
                <a:xfrm>
                  <a:off x="572855" y="4098587"/>
                  <a:ext cx="1167661" cy="24919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设备</a:t>
                  </a:r>
                </a:p>
              </p:txBody>
            </p:sp>
          </p:grpSp>
        </p:grpSp>
        <p:grpSp>
          <p:nvGrpSpPr>
            <p:cNvPr id="173" name="组合 172"/>
            <p:cNvGrpSpPr/>
            <p:nvPr/>
          </p:nvGrpSpPr>
          <p:grpSpPr>
            <a:xfrm>
              <a:off x="9110255" y="2428988"/>
              <a:ext cx="925258" cy="949953"/>
              <a:chOff x="6852559" y="1515966"/>
              <a:chExt cx="925258" cy="949953"/>
            </a:xfrm>
          </p:grpSpPr>
          <p:cxnSp>
            <p:nvCxnSpPr>
              <p:cNvPr id="174" name="直接连接符 173"/>
              <p:cNvCxnSpPr/>
              <p:nvPr/>
            </p:nvCxnSpPr>
            <p:spPr>
              <a:xfrm flipV="1">
                <a:off x="7305953" y="1515966"/>
                <a:ext cx="0" cy="67295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75" name="组合 174"/>
              <p:cNvGrpSpPr/>
              <p:nvPr/>
            </p:nvGrpSpPr>
            <p:grpSpPr>
              <a:xfrm>
                <a:off x="6852559" y="1745071"/>
                <a:ext cx="925258" cy="316637"/>
                <a:chOff x="572854" y="4071207"/>
                <a:chExt cx="1167661" cy="435700"/>
              </a:xfrm>
            </p:grpSpPr>
            <p:sp>
              <p:nvSpPr>
                <p:cNvPr id="179" name="文本框 178"/>
                <p:cNvSpPr txBox="1"/>
                <p:nvPr/>
              </p:nvSpPr>
              <p:spPr>
                <a:xfrm>
                  <a:off x="572855" y="4071207"/>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文本框 179"/>
                <p:cNvSpPr txBox="1"/>
                <p:nvPr/>
              </p:nvSpPr>
              <p:spPr>
                <a:xfrm>
                  <a:off x="572854" y="4091581"/>
                  <a:ext cx="1167660" cy="41532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接口</a:t>
                  </a:r>
                </a:p>
              </p:txBody>
            </p:sp>
          </p:grpSp>
          <p:grpSp>
            <p:nvGrpSpPr>
              <p:cNvPr id="176" name="组合 175"/>
              <p:cNvGrpSpPr/>
              <p:nvPr/>
            </p:nvGrpSpPr>
            <p:grpSpPr>
              <a:xfrm>
                <a:off x="6852560" y="2168831"/>
                <a:ext cx="925257" cy="297088"/>
                <a:chOff x="572855" y="4071207"/>
                <a:chExt cx="1167661" cy="392361"/>
              </a:xfrm>
            </p:grpSpPr>
            <p:sp>
              <p:nvSpPr>
                <p:cNvPr id="177" name="文本框 176"/>
                <p:cNvSpPr txBox="1"/>
                <p:nvPr/>
              </p:nvSpPr>
              <p:spPr>
                <a:xfrm>
                  <a:off x="572855" y="4071207"/>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文本框 177"/>
                <p:cNvSpPr txBox="1"/>
                <p:nvPr/>
              </p:nvSpPr>
              <p:spPr>
                <a:xfrm>
                  <a:off x="572855" y="4098587"/>
                  <a:ext cx="1167661" cy="24919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设备</a:t>
                  </a:r>
                </a:p>
              </p:txBody>
            </p:sp>
          </p:grpSp>
        </p:grpSp>
        <p:grpSp>
          <p:nvGrpSpPr>
            <p:cNvPr id="184" name="组合 183"/>
            <p:cNvGrpSpPr/>
            <p:nvPr/>
          </p:nvGrpSpPr>
          <p:grpSpPr>
            <a:xfrm>
              <a:off x="7993228" y="1423031"/>
              <a:ext cx="769545" cy="436296"/>
              <a:chOff x="572855" y="4071210"/>
              <a:chExt cx="1167661" cy="392360"/>
            </a:xfrm>
          </p:grpSpPr>
          <p:sp>
            <p:nvSpPr>
              <p:cNvPr id="185" name="文本框 184"/>
              <p:cNvSpPr txBox="1"/>
              <p:nvPr/>
            </p:nvSpPr>
            <p:spPr>
              <a:xfrm>
                <a:off x="572855" y="4071210"/>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文本框 185"/>
              <p:cNvSpPr txBox="1"/>
              <p:nvPr/>
            </p:nvSpPr>
            <p:spPr>
              <a:xfrm>
                <a:off x="572855" y="4145504"/>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DRAM</a:t>
                </a:r>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7" name="组合 186"/>
            <p:cNvGrpSpPr/>
            <p:nvPr/>
          </p:nvGrpSpPr>
          <p:grpSpPr>
            <a:xfrm>
              <a:off x="6421341" y="1354775"/>
              <a:ext cx="1065503" cy="555772"/>
              <a:chOff x="498483" y="4071208"/>
              <a:chExt cx="1068003" cy="392361"/>
            </a:xfrm>
          </p:grpSpPr>
          <p:sp>
            <p:nvSpPr>
              <p:cNvPr id="188" name="文本框 187"/>
              <p:cNvSpPr txBox="1"/>
              <p:nvPr/>
            </p:nvSpPr>
            <p:spPr>
              <a:xfrm>
                <a:off x="572856" y="4071208"/>
                <a:ext cx="912314" cy="392361"/>
              </a:xfrm>
              <a:prstGeom prst="rect">
                <a:avLst/>
              </a:prstGeom>
              <a:solidFill>
                <a:schemeClr val="accent3">
                  <a:lumMod val="20000"/>
                  <a:lumOff val="80000"/>
                </a:schemeClr>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文本框 188"/>
              <p:cNvSpPr txBox="1"/>
              <p:nvPr/>
            </p:nvSpPr>
            <p:spPr>
              <a:xfrm>
                <a:off x="498483" y="4120666"/>
                <a:ext cx="1068003" cy="325923"/>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双端口</a:t>
                </a:r>
                <a:endParaRPr lang="en-US" altLang="zh-CN" sz="1500" b="1">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存储控制器</a:t>
                </a: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双总线结构</a:t>
            </a:r>
            <a:r>
              <a:rPr lang="en-US" altLang="zh-CN"/>
              <a:t>2   (</a:t>
            </a:r>
            <a:r>
              <a:rPr lang="zh-CN" altLang="en-US"/>
              <a:t>桥接器架构</a:t>
            </a:r>
            <a:r>
              <a:rPr lang="en-US" altLang="zh-CN"/>
              <a:t>)</a:t>
            </a:r>
            <a:endParaRPr lang="zh-CN" altLang="en-US" dirty="0"/>
          </a:p>
        </p:txBody>
      </p:sp>
      <p:sp>
        <p:nvSpPr>
          <p:cNvPr id="3" name="内容占位符 2"/>
          <p:cNvSpPr>
            <a:spLocks noGrp="1"/>
          </p:cNvSpPr>
          <p:nvPr>
            <p:ph idx="1"/>
          </p:nvPr>
        </p:nvSpPr>
        <p:spPr>
          <a:xfrm>
            <a:off x="1908354" y="4489916"/>
            <a:ext cx="7674535" cy="2146570"/>
          </a:xfrm>
        </p:spPr>
        <p:txBody>
          <a:bodyPr>
            <a:normAutofit/>
          </a:bodyPr>
          <a:lstStyle/>
          <a:p>
            <a:r>
              <a:rPr lang="zh-CN" altLang="en-US"/>
              <a:t>慢速设备通过</a:t>
            </a:r>
            <a:r>
              <a:rPr lang="en-US" altLang="zh-CN"/>
              <a:t>I/O</a:t>
            </a:r>
            <a:r>
              <a:rPr lang="zh-CN" altLang="en-US"/>
              <a:t>总线相连</a:t>
            </a:r>
            <a:endParaRPr lang="en-US" altLang="zh-CN" dirty="0"/>
          </a:p>
          <a:p>
            <a:r>
              <a:rPr lang="zh-CN" altLang="en-US"/>
              <a:t>系统总线与</a:t>
            </a:r>
            <a:r>
              <a:rPr lang="en-US" altLang="zh-CN"/>
              <a:t>I/O</a:t>
            </a:r>
            <a:r>
              <a:rPr lang="zh-CN" altLang="en-US"/>
              <a:t>总线通过桥接器相连</a:t>
            </a:r>
            <a:endParaRPr lang="zh-CN" altLang="zh-CN" dirty="0"/>
          </a:p>
          <a:p>
            <a:endParaRPr lang="zh-CN" altLang="en-US" dirty="0"/>
          </a:p>
        </p:txBody>
      </p:sp>
      <p:grpSp>
        <p:nvGrpSpPr>
          <p:cNvPr id="4" name="组合 3"/>
          <p:cNvGrpSpPr/>
          <p:nvPr/>
        </p:nvGrpSpPr>
        <p:grpSpPr>
          <a:xfrm>
            <a:off x="2697683" y="1130300"/>
            <a:ext cx="7008410" cy="2946400"/>
            <a:chOff x="6875983" y="1599270"/>
            <a:chExt cx="5227914" cy="2197863"/>
          </a:xfrm>
        </p:grpSpPr>
        <p:cxnSp>
          <p:nvCxnSpPr>
            <p:cNvPr id="59" name="直接连接符 58"/>
            <p:cNvCxnSpPr/>
            <p:nvPr/>
          </p:nvCxnSpPr>
          <p:spPr>
            <a:xfrm flipV="1">
              <a:off x="7187387" y="2837758"/>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flipV="1">
              <a:off x="10932377" y="2837758"/>
              <a:ext cx="0" cy="51090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61" name="组合 60"/>
            <p:cNvGrpSpPr/>
            <p:nvPr/>
          </p:nvGrpSpPr>
          <p:grpSpPr>
            <a:xfrm>
              <a:off x="10619825" y="3360994"/>
              <a:ext cx="643159" cy="436139"/>
              <a:chOff x="572855" y="4071205"/>
              <a:chExt cx="1167661" cy="392361"/>
            </a:xfrm>
          </p:grpSpPr>
          <p:sp>
            <p:nvSpPr>
              <p:cNvPr id="62" name="文本框 61"/>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3" name="文本框 62"/>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BIOS</a:t>
                </a:r>
                <a:endParaRPr lang="zh-CN" altLang="en-US" sz="1500" b="1">
                  <a:latin typeface="微软雅黑" panose="020B0503020204020204" pitchFamily="34" charset="-122"/>
                  <a:ea typeface="微软雅黑" panose="020B0503020204020204" pitchFamily="34" charset="-122"/>
                </a:endParaRPr>
              </a:p>
            </p:txBody>
          </p:sp>
        </p:grpSp>
        <p:cxnSp>
          <p:nvCxnSpPr>
            <p:cNvPr id="64" name="直接连接符 63"/>
            <p:cNvCxnSpPr/>
            <p:nvPr/>
          </p:nvCxnSpPr>
          <p:spPr>
            <a:xfrm flipV="1">
              <a:off x="8041752" y="3097890"/>
              <a:ext cx="0" cy="256591"/>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flipV="1">
              <a:off x="7326266" y="2297917"/>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66" name="组合 65"/>
            <p:cNvGrpSpPr/>
            <p:nvPr/>
          </p:nvGrpSpPr>
          <p:grpSpPr>
            <a:xfrm>
              <a:off x="6894734" y="1866015"/>
              <a:ext cx="904962" cy="436139"/>
              <a:chOff x="572855" y="4071205"/>
              <a:chExt cx="1167661" cy="392361"/>
            </a:xfrm>
          </p:grpSpPr>
          <p:sp>
            <p:nvSpPr>
              <p:cNvPr id="67" name="文本框 66"/>
              <p:cNvSpPr txBox="1"/>
              <p:nvPr/>
            </p:nvSpPr>
            <p:spPr>
              <a:xfrm>
                <a:off x="572855" y="4071205"/>
                <a:ext cx="1167661" cy="392361"/>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8" name="文本框 67"/>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CPU</a:t>
                </a:r>
                <a:endParaRPr lang="zh-CN" altLang="en-US" sz="1500" b="1">
                  <a:latin typeface="微软雅黑" panose="020B0503020204020204" pitchFamily="34" charset="-122"/>
                  <a:ea typeface="微软雅黑" panose="020B0503020204020204" pitchFamily="34" charset="-122"/>
                </a:endParaRPr>
              </a:p>
            </p:txBody>
          </p:sp>
        </p:grpSp>
        <p:cxnSp>
          <p:nvCxnSpPr>
            <p:cNvPr id="69" name="直接连接符 68"/>
            <p:cNvCxnSpPr/>
            <p:nvPr/>
          </p:nvCxnSpPr>
          <p:spPr>
            <a:xfrm flipV="1">
              <a:off x="9116422" y="2286161"/>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70" name="文本框 69"/>
            <p:cNvSpPr txBox="1"/>
            <p:nvPr/>
          </p:nvSpPr>
          <p:spPr>
            <a:xfrm>
              <a:off x="7511583" y="2546467"/>
              <a:ext cx="1448563" cy="27699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局部总线</a:t>
              </a:r>
            </a:p>
          </p:txBody>
        </p:sp>
        <p:grpSp>
          <p:nvGrpSpPr>
            <p:cNvPr id="71" name="组合 70"/>
            <p:cNvGrpSpPr/>
            <p:nvPr/>
          </p:nvGrpSpPr>
          <p:grpSpPr>
            <a:xfrm>
              <a:off x="10809720" y="1599270"/>
              <a:ext cx="837323" cy="1217849"/>
              <a:chOff x="5717004" y="1568427"/>
              <a:chExt cx="837323" cy="1677983"/>
            </a:xfrm>
          </p:grpSpPr>
          <p:grpSp>
            <p:nvGrpSpPr>
              <p:cNvPr id="72" name="组合 71"/>
              <p:cNvGrpSpPr/>
              <p:nvPr/>
            </p:nvGrpSpPr>
            <p:grpSpPr>
              <a:xfrm flipV="1">
                <a:off x="5717004" y="1913917"/>
                <a:ext cx="837323" cy="1332493"/>
                <a:chOff x="5798761" y="3426692"/>
                <a:chExt cx="837323" cy="1332493"/>
              </a:xfrm>
            </p:grpSpPr>
            <p:sp>
              <p:nvSpPr>
                <p:cNvPr id="74" name="文本框 73"/>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75" name="文本框 74"/>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76" name="文本框 75"/>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77" name="文本框 76"/>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nvGrpSpPr>
                <p:cNvPr id="78" name="组合 77"/>
                <p:cNvGrpSpPr/>
                <p:nvPr/>
              </p:nvGrpSpPr>
              <p:grpSpPr>
                <a:xfrm>
                  <a:off x="5833247" y="3426692"/>
                  <a:ext cx="768350" cy="323700"/>
                  <a:chOff x="5833247" y="3290605"/>
                  <a:chExt cx="768350" cy="478259"/>
                </a:xfrm>
              </p:grpSpPr>
              <p:cxnSp>
                <p:nvCxnSpPr>
                  <p:cNvPr id="80" name="直接连接符 79"/>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2" name="直接连接符 81"/>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79" name="文本框 78"/>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sp>
            <p:nvSpPr>
              <p:cNvPr id="73" name="文本框 72"/>
              <p:cNvSpPr txBox="1"/>
              <p:nvPr/>
            </p:nvSpPr>
            <p:spPr>
              <a:xfrm>
                <a:off x="5800862" y="1568427"/>
                <a:ext cx="669608" cy="38165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扩展槽</a:t>
                </a:r>
              </a:p>
            </p:txBody>
          </p:sp>
        </p:grpSp>
        <p:cxnSp>
          <p:nvCxnSpPr>
            <p:cNvPr id="85" name="直接连接符 84"/>
            <p:cNvCxnSpPr/>
            <p:nvPr/>
          </p:nvCxnSpPr>
          <p:spPr>
            <a:xfrm flipV="1">
              <a:off x="8820953" y="2837758"/>
              <a:ext cx="0" cy="510904"/>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flipV="1">
              <a:off x="9595825" y="3101819"/>
              <a:ext cx="0" cy="25089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87" name="组合 86"/>
            <p:cNvGrpSpPr/>
            <p:nvPr/>
          </p:nvGrpSpPr>
          <p:grpSpPr>
            <a:xfrm>
              <a:off x="7729200" y="3357578"/>
              <a:ext cx="643159" cy="436139"/>
              <a:chOff x="572855" y="4071205"/>
              <a:chExt cx="1167661" cy="392361"/>
            </a:xfrm>
          </p:grpSpPr>
          <p:sp>
            <p:nvSpPr>
              <p:cNvPr id="88" name="文本框 87"/>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1" name="文本框 90"/>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显卡</a:t>
                </a:r>
              </a:p>
            </p:txBody>
          </p:sp>
        </p:grpSp>
        <p:cxnSp>
          <p:nvCxnSpPr>
            <p:cNvPr id="92" name="直接连接符 91"/>
            <p:cNvCxnSpPr/>
            <p:nvPr/>
          </p:nvCxnSpPr>
          <p:spPr>
            <a:xfrm flipV="1">
              <a:off x="11742874" y="2824593"/>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93" name="组合 92"/>
            <p:cNvGrpSpPr/>
            <p:nvPr/>
          </p:nvGrpSpPr>
          <p:grpSpPr>
            <a:xfrm>
              <a:off x="11404456" y="3355814"/>
              <a:ext cx="699441" cy="436139"/>
              <a:chOff x="525895" y="4071205"/>
              <a:chExt cx="1269841" cy="392361"/>
            </a:xfrm>
          </p:grpSpPr>
          <p:sp>
            <p:nvSpPr>
              <p:cNvPr id="94" name="文本框 93"/>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5" name="文本框 94"/>
              <p:cNvSpPr txBox="1"/>
              <p:nvPr/>
            </p:nvSpPr>
            <p:spPr>
              <a:xfrm>
                <a:off x="525895" y="4145503"/>
                <a:ext cx="126984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板载</a:t>
                </a:r>
                <a:r>
                  <a:rPr lang="en-US" altLang="zh-CN" sz="1500" b="1">
                    <a:latin typeface="微软雅黑" panose="020B0503020204020204" pitchFamily="34" charset="-122"/>
                    <a:ea typeface="微软雅黑" panose="020B0503020204020204" pitchFamily="34" charset="-122"/>
                  </a:rPr>
                  <a:t>IO</a:t>
                </a:r>
                <a:endParaRPr lang="zh-CN" altLang="en-US" sz="1500" b="1">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6875983" y="3352397"/>
              <a:ext cx="643159" cy="436139"/>
              <a:chOff x="572855" y="4071205"/>
              <a:chExt cx="1167661" cy="392361"/>
            </a:xfrm>
          </p:grpSpPr>
          <p:sp>
            <p:nvSpPr>
              <p:cNvPr id="97" name="文本框 96"/>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8" name="文本框 97"/>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芯片组</a:t>
                </a:r>
              </a:p>
            </p:txBody>
          </p:sp>
        </p:grpSp>
        <p:cxnSp>
          <p:nvCxnSpPr>
            <p:cNvPr id="99" name="直接连接符 98"/>
            <p:cNvCxnSpPr/>
            <p:nvPr/>
          </p:nvCxnSpPr>
          <p:spPr>
            <a:xfrm>
              <a:off x="6913206" y="2835276"/>
              <a:ext cx="5190691"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0" name="组合 99"/>
            <p:cNvGrpSpPr/>
            <p:nvPr/>
          </p:nvGrpSpPr>
          <p:grpSpPr>
            <a:xfrm>
              <a:off x="9879184" y="2608336"/>
              <a:ext cx="696540" cy="436139"/>
              <a:chOff x="556900" y="4071205"/>
              <a:chExt cx="1232651" cy="392361"/>
            </a:xfrm>
          </p:grpSpPr>
          <p:sp>
            <p:nvSpPr>
              <p:cNvPr id="101" name="文本框 100"/>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02" name="文本框 101"/>
              <p:cNvSpPr txBox="1"/>
              <p:nvPr/>
            </p:nvSpPr>
            <p:spPr>
              <a:xfrm>
                <a:off x="556900" y="4145503"/>
                <a:ext cx="123265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ISA</a:t>
                </a:r>
                <a:r>
                  <a:rPr lang="zh-CN" altLang="en-US" sz="1500" b="1">
                    <a:latin typeface="微软雅黑" panose="020B0503020204020204" pitchFamily="34" charset="-122"/>
                    <a:ea typeface="微软雅黑" panose="020B0503020204020204" pitchFamily="34" charset="-122"/>
                  </a:rPr>
                  <a:t>桥</a:t>
                </a:r>
              </a:p>
            </p:txBody>
          </p:sp>
        </p:grpSp>
        <p:sp>
          <p:nvSpPr>
            <p:cNvPr id="103" name="文本框 102"/>
            <p:cNvSpPr txBox="1"/>
            <p:nvPr/>
          </p:nvSpPr>
          <p:spPr>
            <a:xfrm>
              <a:off x="10619825" y="2854965"/>
              <a:ext cx="1448563" cy="27699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ISA</a:t>
              </a:r>
              <a:r>
                <a:rPr lang="zh-CN" altLang="en-US" sz="1500" b="1">
                  <a:latin typeface="微软雅黑" panose="020B0503020204020204" pitchFamily="34" charset="-122"/>
                  <a:ea typeface="微软雅黑" panose="020B0503020204020204" pitchFamily="34" charset="-122"/>
                </a:rPr>
                <a:t>总线</a:t>
              </a:r>
            </a:p>
          </p:txBody>
        </p:sp>
        <p:cxnSp>
          <p:nvCxnSpPr>
            <p:cNvPr id="104" name="直接连接符 103"/>
            <p:cNvCxnSpPr/>
            <p:nvPr/>
          </p:nvCxnSpPr>
          <p:spPr>
            <a:xfrm>
              <a:off x="8046331" y="3096668"/>
              <a:ext cx="1549494" cy="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p:cNvGrpSpPr/>
            <p:nvPr/>
          </p:nvGrpSpPr>
          <p:grpSpPr>
            <a:xfrm>
              <a:off x="8742214" y="1873645"/>
              <a:ext cx="769545" cy="436297"/>
              <a:chOff x="572855" y="4071203"/>
              <a:chExt cx="1167661" cy="392360"/>
            </a:xfrm>
          </p:grpSpPr>
          <p:sp>
            <p:nvSpPr>
              <p:cNvPr id="106" name="文本框 105"/>
              <p:cNvSpPr txBox="1"/>
              <p:nvPr/>
            </p:nvSpPr>
            <p:spPr>
              <a:xfrm>
                <a:off x="572855" y="4071203"/>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07" name="文本框 106"/>
              <p:cNvSpPr txBox="1"/>
              <p:nvPr/>
            </p:nvSpPr>
            <p:spPr>
              <a:xfrm>
                <a:off x="572855" y="4145501"/>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DRAM</a:t>
                </a:r>
                <a:endParaRPr lang="zh-CN" altLang="en-US" sz="1500" b="1">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8535691" y="3357578"/>
              <a:ext cx="553382" cy="436139"/>
              <a:chOff x="572855" y="4071205"/>
              <a:chExt cx="1167661" cy="392361"/>
            </a:xfrm>
          </p:grpSpPr>
          <p:sp>
            <p:nvSpPr>
              <p:cNvPr id="109" name="文本框 108"/>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0" name="文本框 109"/>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SCSI</a:t>
                </a:r>
                <a:endParaRPr lang="zh-CN" altLang="en-US" sz="1500" b="1">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9205960" y="3348659"/>
              <a:ext cx="806566" cy="436139"/>
              <a:chOff x="572855" y="4071205"/>
              <a:chExt cx="1167661" cy="392361"/>
            </a:xfrm>
          </p:grpSpPr>
          <p:sp>
            <p:nvSpPr>
              <p:cNvPr id="112" name="文本框 111"/>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3" name="文本框 112"/>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高速网卡</a:t>
                </a: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三总线结构</a:t>
            </a:r>
          </a:p>
        </p:txBody>
      </p:sp>
      <p:sp>
        <p:nvSpPr>
          <p:cNvPr id="53" name="内容占位符 2"/>
          <p:cNvSpPr txBox="1"/>
          <p:nvPr/>
        </p:nvSpPr>
        <p:spPr bwMode="auto">
          <a:xfrm>
            <a:off x="7368136" y="2696503"/>
            <a:ext cx="4177979" cy="2408003"/>
          </a:xfrm>
          <a:prstGeom prst="rect">
            <a:avLst/>
          </a:prstGeom>
          <a:noFill/>
          <a:ln w="9525">
            <a:noFill/>
            <a:miter lim="800000"/>
          </a:ln>
        </p:spPr>
        <p:txBody>
          <a:bodyPr vert="horz" wrap="square" lIns="91440" tIns="45720" rIns="91440" bIns="45720" numCol="1" anchor="t" anchorCtr="0" compatLnSpc="1"/>
          <a:lstStyle/>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不同的总线传输速度不同</a:t>
            </a:r>
            <a:endParaRPr lang="en-US" altLang="zh-CN" sz="2400" kern="0" dirty="0">
              <a:latin typeface="+mn-ea"/>
            </a:endParaRPr>
          </a:p>
          <a:p>
            <a:pPr marL="812800" lvl="1" indent="-355600" eaLnBrk="0" fontAlgn="base" hangingPunct="0">
              <a:lnSpc>
                <a:spcPct val="150000"/>
              </a:lnSpc>
              <a:spcBef>
                <a:spcPct val="20000"/>
              </a:spcBef>
              <a:spcAft>
                <a:spcPct val="0"/>
              </a:spcAft>
              <a:buClr>
                <a:srgbClr val="FFC000"/>
              </a:buClr>
              <a:buFont typeface="Wingdings" panose="05000000000000000000" pitchFamily="2" charset="2"/>
              <a:buChar char="p"/>
              <a:defRPr/>
            </a:pPr>
            <a:r>
              <a:rPr lang="zh-CN" altLang="zh-CN" sz="2000" kern="0" dirty="0">
                <a:solidFill>
                  <a:srgbClr val="C00000"/>
                </a:solidFill>
                <a:latin typeface="+mn-ea"/>
              </a:rPr>
              <a:t>高速设备靠近</a:t>
            </a:r>
            <a:r>
              <a:rPr lang="en-US" altLang="zh-CN" sz="2000" kern="0" dirty="0">
                <a:solidFill>
                  <a:srgbClr val="C00000"/>
                </a:solidFill>
                <a:latin typeface="+mn-ea"/>
              </a:rPr>
              <a:t>CPU</a:t>
            </a:r>
            <a:r>
              <a:rPr lang="zh-CN" altLang="zh-CN" sz="2000" kern="0" dirty="0">
                <a:solidFill>
                  <a:srgbClr val="C00000"/>
                </a:solidFill>
                <a:latin typeface="+mn-ea"/>
              </a:rPr>
              <a:t>，慢速设备远离</a:t>
            </a:r>
            <a:r>
              <a:rPr lang="en-US" altLang="zh-CN" sz="2000" kern="0" dirty="0">
                <a:solidFill>
                  <a:srgbClr val="C00000"/>
                </a:solidFill>
                <a:latin typeface="+mn-ea"/>
              </a:rPr>
              <a:t>CPU</a:t>
            </a: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不</a:t>
            </a:r>
            <a:r>
              <a:rPr lang="zh-CN" altLang="zh-CN" sz="2400" kern="0" dirty="0">
                <a:latin typeface="+mn-ea"/>
              </a:rPr>
              <a:t>同层次总线之间采用桥接方式连接和缓冲</a:t>
            </a: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endParaRPr lang="zh-CN" altLang="en-US" sz="3200" kern="0" dirty="0">
              <a:latin typeface="+mn-ea"/>
            </a:endParaRPr>
          </a:p>
        </p:txBody>
      </p:sp>
      <p:grpSp>
        <p:nvGrpSpPr>
          <p:cNvPr id="3" name="组合 2"/>
          <p:cNvGrpSpPr/>
          <p:nvPr/>
        </p:nvGrpSpPr>
        <p:grpSpPr>
          <a:xfrm>
            <a:off x="355600" y="1141955"/>
            <a:ext cx="6792924" cy="4254500"/>
            <a:chOff x="923935" y="1028700"/>
            <a:chExt cx="5525338" cy="3460594"/>
          </a:xfrm>
        </p:grpSpPr>
        <p:cxnSp>
          <p:nvCxnSpPr>
            <p:cNvPr id="28" name="直接连接符 27"/>
            <p:cNvCxnSpPr/>
            <p:nvPr/>
          </p:nvCxnSpPr>
          <p:spPr>
            <a:xfrm flipV="1">
              <a:off x="4640588" y="3665320"/>
              <a:ext cx="0" cy="36527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4" name="组合 53"/>
            <p:cNvGrpSpPr/>
            <p:nvPr/>
          </p:nvGrpSpPr>
          <p:grpSpPr>
            <a:xfrm>
              <a:off x="4328036" y="4042925"/>
              <a:ext cx="643159" cy="436139"/>
              <a:chOff x="572855" y="4071205"/>
              <a:chExt cx="1167661" cy="392361"/>
            </a:xfrm>
          </p:grpSpPr>
          <p:sp>
            <p:nvSpPr>
              <p:cNvPr id="55" name="文本框 54"/>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56" name="文本框 55"/>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BIOS</a:t>
                </a:r>
                <a:endParaRPr lang="zh-CN" altLang="en-US" sz="1500" b="1">
                  <a:latin typeface="微软雅黑" panose="020B0503020204020204" pitchFamily="34" charset="-122"/>
                  <a:ea typeface="微软雅黑" panose="020B0503020204020204" pitchFamily="34" charset="-122"/>
                </a:endParaRPr>
              </a:p>
            </p:txBody>
          </p:sp>
        </p:grpSp>
        <p:cxnSp>
          <p:nvCxnSpPr>
            <p:cNvPr id="57" name="直接连接符 56"/>
            <p:cNvCxnSpPr/>
            <p:nvPr/>
          </p:nvCxnSpPr>
          <p:spPr>
            <a:xfrm flipV="1">
              <a:off x="1376416" y="1334837"/>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58" name="文本框 57"/>
            <p:cNvSpPr txBox="1"/>
            <p:nvPr/>
          </p:nvSpPr>
          <p:spPr>
            <a:xfrm>
              <a:off x="1623912" y="1028700"/>
              <a:ext cx="1448563" cy="27699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HOST</a:t>
              </a:r>
              <a:r>
                <a:rPr lang="zh-CN" altLang="en-US" sz="1500" b="1">
                  <a:latin typeface="微软雅黑" panose="020B0503020204020204" pitchFamily="34" charset="-122"/>
                  <a:ea typeface="微软雅黑" panose="020B0503020204020204" pitchFamily="34" charset="-122"/>
                </a:rPr>
                <a:t>总线</a:t>
              </a:r>
            </a:p>
          </p:txBody>
        </p:sp>
        <p:grpSp>
          <p:nvGrpSpPr>
            <p:cNvPr id="59" name="组合 58"/>
            <p:cNvGrpSpPr/>
            <p:nvPr/>
          </p:nvGrpSpPr>
          <p:grpSpPr>
            <a:xfrm>
              <a:off x="4917896" y="1482517"/>
              <a:ext cx="1463971" cy="967099"/>
              <a:chOff x="5717004" y="1913917"/>
              <a:chExt cx="1463971" cy="1332493"/>
            </a:xfrm>
          </p:grpSpPr>
          <p:grpSp>
            <p:nvGrpSpPr>
              <p:cNvPr id="60" name="组合 59"/>
              <p:cNvGrpSpPr/>
              <p:nvPr/>
            </p:nvGrpSpPr>
            <p:grpSpPr>
              <a:xfrm flipV="1">
                <a:off x="5717004" y="1913917"/>
                <a:ext cx="837323" cy="1332493"/>
                <a:chOff x="5798761" y="3426692"/>
                <a:chExt cx="837323" cy="1332493"/>
              </a:xfrm>
            </p:grpSpPr>
            <p:sp>
              <p:nvSpPr>
                <p:cNvPr id="62" name="文本框 61"/>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3" name="文本框 62"/>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4" name="文本框 63"/>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5" name="文本框 64"/>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nvGrpSpPr>
                <p:cNvPr id="66" name="组合 65"/>
                <p:cNvGrpSpPr/>
                <p:nvPr/>
              </p:nvGrpSpPr>
              <p:grpSpPr>
                <a:xfrm>
                  <a:off x="5833247" y="3426692"/>
                  <a:ext cx="768350" cy="323700"/>
                  <a:chOff x="5833247" y="3290605"/>
                  <a:chExt cx="768350" cy="478259"/>
                </a:xfrm>
              </p:grpSpPr>
              <p:cxnSp>
                <p:nvCxnSpPr>
                  <p:cNvPr id="68" name="直接连接符 67"/>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67" name="文本框 66"/>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sp>
            <p:nvSpPr>
              <p:cNvPr id="61" name="文本框 60"/>
              <p:cNvSpPr txBox="1"/>
              <p:nvPr/>
            </p:nvSpPr>
            <p:spPr>
              <a:xfrm>
                <a:off x="6511367" y="2253655"/>
                <a:ext cx="669608" cy="38165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扩展槽</a:t>
                </a:r>
              </a:p>
            </p:txBody>
          </p:sp>
        </p:grpSp>
        <p:cxnSp>
          <p:nvCxnSpPr>
            <p:cNvPr id="73" name="直接连接符 72"/>
            <p:cNvCxnSpPr/>
            <p:nvPr/>
          </p:nvCxnSpPr>
          <p:spPr>
            <a:xfrm>
              <a:off x="923935" y="1308273"/>
              <a:ext cx="5506866"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74" name="文本框 73"/>
            <p:cNvSpPr txBox="1"/>
            <p:nvPr/>
          </p:nvSpPr>
          <p:spPr>
            <a:xfrm>
              <a:off x="3611422" y="3377868"/>
              <a:ext cx="923171" cy="246143"/>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ISA</a:t>
              </a:r>
              <a:r>
                <a:rPr lang="zh-CN" altLang="en-US" sz="1500" b="1">
                  <a:latin typeface="微软雅黑" panose="020B0503020204020204" pitchFamily="34" charset="-122"/>
                  <a:ea typeface="微软雅黑" panose="020B0503020204020204" pitchFamily="34" charset="-122"/>
                </a:rPr>
                <a:t>总线</a:t>
              </a:r>
            </a:p>
          </p:txBody>
        </p:sp>
        <p:cxnSp>
          <p:nvCxnSpPr>
            <p:cNvPr id="75" name="直接连接符 74"/>
            <p:cNvCxnSpPr/>
            <p:nvPr/>
          </p:nvCxnSpPr>
          <p:spPr>
            <a:xfrm flipV="1">
              <a:off x="2636392" y="1350423"/>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V="1">
              <a:off x="3881485" y="1334837"/>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p:cNvCxnSpPr/>
            <p:nvPr/>
          </p:nvCxnSpPr>
          <p:spPr>
            <a:xfrm>
              <a:off x="1401147" y="2490909"/>
              <a:ext cx="5029654"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23935" y="1689498"/>
              <a:ext cx="904962" cy="436139"/>
              <a:chOff x="572855" y="4071205"/>
              <a:chExt cx="1167661" cy="392361"/>
            </a:xfrm>
          </p:grpSpPr>
          <p:sp>
            <p:nvSpPr>
              <p:cNvPr id="79" name="文本框 78"/>
              <p:cNvSpPr txBox="1"/>
              <p:nvPr/>
            </p:nvSpPr>
            <p:spPr>
              <a:xfrm>
                <a:off x="572855" y="4071205"/>
                <a:ext cx="1167661" cy="392361"/>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80" name="文本框 79"/>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CPU</a:t>
                </a:r>
                <a:endParaRPr lang="zh-CN" altLang="en-US" sz="1500" b="1">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3460945" y="1673912"/>
              <a:ext cx="864274" cy="436139"/>
              <a:chOff x="556900" y="4071205"/>
              <a:chExt cx="1232651" cy="392361"/>
            </a:xfrm>
          </p:grpSpPr>
          <p:sp>
            <p:nvSpPr>
              <p:cNvPr id="82" name="文本框 81"/>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83" name="文本框 82"/>
              <p:cNvSpPr txBox="1"/>
              <p:nvPr/>
            </p:nvSpPr>
            <p:spPr>
              <a:xfrm>
                <a:off x="556900" y="4145503"/>
                <a:ext cx="123265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a:t>
                </a:r>
                <a:r>
                  <a:rPr lang="zh-CN" altLang="en-US" sz="1500" b="1">
                    <a:latin typeface="微软雅黑" panose="020B0503020204020204" pitchFamily="34" charset="-122"/>
                    <a:ea typeface="微软雅黑" panose="020B0503020204020204" pitchFamily="34" charset="-122"/>
                  </a:rPr>
                  <a:t>桥</a:t>
                </a:r>
              </a:p>
            </p:txBody>
          </p:sp>
        </p:grpSp>
        <p:grpSp>
          <p:nvGrpSpPr>
            <p:cNvPr id="84" name="组合 83"/>
            <p:cNvGrpSpPr/>
            <p:nvPr/>
          </p:nvGrpSpPr>
          <p:grpSpPr>
            <a:xfrm>
              <a:off x="2254731" y="1689340"/>
              <a:ext cx="769545" cy="436297"/>
              <a:chOff x="572855" y="4071203"/>
              <a:chExt cx="1167661" cy="392360"/>
            </a:xfrm>
          </p:grpSpPr>
          <p:sp>
            <p:nvSpPr>
              <p:cNvPr id="85" name="文本框 84"/>
              <p:cNvSpPr txBox="1"/>
              <p:nvPr/>
            </p:nvSpPr>
            <p:spPr>
              <a:xfrm>
                <a:off x="572855" y="4071203"/>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86" name="文本框 85"/>
              <p:cNvSpPr txBox="1"/>
              <p:nvPr/>
            </p:nvSpPr>
            <p:spPr>
              <a:xfrm>
                <a:off x="572855" y="4145501"/>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DRAM</a:t>
                </a:r>
                <a:endParaRPr lang="zh-CN" altLang="en-US" sz="1500" b="1">
                  <a:latin typeface="微软雅黑" panose="020B0503020204020204" pitchFamily="34" charset="-122"/>
                  <a:ea typeface="微软雅黑" panose="020B0503020204020204" pitchFamily="34" charset="-122"/>
                </a:endParaRPr>
              </a:p>
            </p:txBody>
          </p:sp>
        </p:grpSp>
        <p:cxnSp>
          <p:nvCxnSpPr>
            <p:cNvPr id="87" name="直接连接符 86"/>
            <p:cNvCxnSpPr/>
            <p:nvPr/>
          </p:nvCxnSpPr>
          <p:spPr>
            <a:xfrm flipV="1">
              <a:off x="2110643" y="2506495"/>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V="1">
              <a:off x="4717527" y="2522081"/>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flipV="1">
              <a:off x="3411352" y="2509111"/>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90" name="组合 89"/>
            <p:cNvGrpSpPr/>
            <p:nvPr/>
          </p:nvGrpSpPr>
          <p:grpSpPr>
            <a:xfrm>
              <a:off x="1658162" y="2861156"/>
              <a:ext cx="904962" cy="436139"/>
              <a:chOff x="572855" y="4071205"/>
              <a:chExt cx="1167661" cy="392361"/>
            </a:xfrm>
          </p:grpSpPr>
          <p:sp>
            <p:nvSpPr>
              <p:cNvPr id="91" name="文本框 90"/>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2" name="文本框 91"/>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显卡</a:t>
                </a:r>
              </a:p>
            </p:txBody>
          </p:sp>
        </p:grpSp>
        <p:grpSp>
          <p:nvGrpSpPr>
            <p:cNvPr id="93" name="组合 92"/>
            <p:cNvGrpSpPr/>
            <p:nvPr/>
          </p:nvGrpSpPr>
          <p:grpSpPr>
            <a:xfrm>
              <a:off x="2944785" y="2848186"/>
              <a:ext cx="910301" cy="436139"/>
              <a:chOff x="491255" y="4071205"/>
              <a:chExt cx="1298296" cy="392361"/>
            </a:xfrm>
          </p:grpSpPr>
          <p:sp>
            <p:nvSpPr>
              <p:cNvPr id="94" name="文本框 93"/>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5" name="文本框 94"/>
              <p:cNvSpPr txBox="1"/>
              <p:nvPr/>
            </p:nvSpPr>
            <p:spPr>
              <a:xfrm>
                <a:off x="491255" y="4145503"/>
                <a:ext cx="1298296"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PCI/ISA</a:t>
                </a:r>
                <a:r>
                  <a:rPr lang="zh-CN" altLang="en-US" sz="1500" b="1">
                    <a:latin typeface="微软雅黑" panose="020B0503020204020204" pitchFamily="34" charset="-122"/>
                    <a:ea typeface="微软雅黑" panose="020B0503020204020204" pitchFamily="34" charset="-122"/>
                  </a:rPr>
                  <a:t>桥</a:t>
                </a:r>
              </a:p>
            </p:txBody>
          </p:sp>
        </p:grpSp>
        <p:grpSp>
          <p:nvGrpSpPr>
            <p:cNvPr id="96" name="组合 95"/>
            <p:cNvGrpSpPr/>
            <p:nvPr/>
          </p:nvGrpSpPr>
          <p:grpSpPr>
            <a:xfrm>
              <a:off x="4335866" y="2860998"/>
              <a:ext cx="769545" cy="436297"/>
              <a:chOff x="572855" y="4071203"/>
              <a:chExt cx="1167661" cy="392360"/>
            </a:xfrm>
          </p:grpSpPr>
          <p:sp>
            <p:nvSpPr>
              <p:cNvPr id="97" name="文本框 96"/>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8" name="文本框 97"/>
              <p:cNvSpPr txBox="1"/>
              <p:nvPr/>
            </p:nvSpPr>
            <p:spPr>
              <a:xfrm>
                <a:off x="572855" y="4145501"/>
                <a:ext cx="1167661" cy="29575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磁盘</a:t>
                </a:r>
              </a:p>
            </p:txBody>
          </p:sp>
        </p:grpSp>
        <p:cxnSp>
          <p:nvCxnSpPr>
            <p:cNvPr id="99" name="直接连接符 98"/>
            <p:cNvCxnSpPr/>
            <p:nvPr/>
          </p:nvCxnSpPr>
          <p:spPr>
            <a:xfrm flipV="1">
              <a:off x="5998664" y="2524896"/>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flipV="1">
              <a:off x="3881485" y="2131467"/>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1" name="文本框 100"/>
            <p:cNvSpPr txBox="1"/>
            <p:nvPr/>
          </p:nvSpPr>
          <p:spPr>
            <a:xfrm>
              <a:off x="2652987" y="2223011"/>
              <a:ext cx="1000455" cy="27699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a:t>
              </a:r>
              <a:r>
                <a:rPr lang="zh-CN" altLang="en-US" sz="1500" b="1">
                  <a:latin typeface="微软雅黑" panose="020B0503020204020204" pitchFamily="34" charset="-122"/>
                  <a:ea typeface="微软雅黑" panose="020B0503020204020204" pitchFamily="34" charset="-122"/>
                </a:rPr>
                <a:t>总线</a:t>
              </a:r>
            </a:p>
          </p:txBody>
        </p:sp>
        <p:cxnSp>
          <p:nvCxnSpPr>
            <p:cNvPr id="102" name="直接连接符 101"/>
            <p:cNvCxnSpPr/>
            <p:nvPr/>
          </p:nvCxnSpPr>
          <p:spPr>
            <a:xfrm>
              <a:off x="1851666" y="3665320"/>
              <a:ext cx="4579135"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3" name="直接连接符 102"/>
            <p:cNvCxnSpPr/>
            <p:nvPr/>
          </p:nvCxnSpPr>
          <p:spPr>
            <a:xfrm flipV="1">
              <a:off x="3422949" y="3294937"/>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flipV="1">
              <a:off x="2314410" y="3665320"/>
              <a:ext cx="0" cy="398006"/>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p:cNvGrpSpPr/>
            <p:nvPr/>
          </p:nvGrpSpPr>
          <p:grpSpPr>
            <a:xfrm>
              <a:off x="1940137" y="4052997"/>
              <a:ext cx="769545" cy="436297"/>
              <a:chOff x="572855" y="4071203"/>
              <a:chExt cx="1167661" cy="392360"/>
            </a:xfrm>
          </p:grpSpPr>
          <p:sp>
            <p:nvSpPr>
              <p:cNvPr id="106" name="文本框 105"/>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07" name="文本框 106"/>
              <p:cNvSpPr txBox="1"/>
              <p:nvPr/>
            </p:nvSpPr>
            <p:spPr>
              <a:xfrm>
                <a:off x="572855" y="4145501"/>
                <a:ext cx="1167661" cy="29575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串口</a:t>
                </a:r>
              </a:p>
            </p:txBody>
          </p:sp>
        </p:grpSp>
        <p:cxnSp>
          <p:nvCxnSpPr>
            <p:cNvPr id="108" name="直接连接符 107"/>
            <p:cNvCxnSpPr/>
            <p:nvPr/>
          </p:nvCxnSpPr>
          <p:spPr>
            <a:xfrm flipV="1">
              <a:off x="3507539" y="3665320"/>
              <a:ext cx="0" cy="398006"/>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9" name="组合 108"/>
            <p:cNvGrpSpPr/>
            <p:nvPr/>
          </p:nvGrpSpPr>
          <p:grpSpPr>
            <a:xfrm>
              <a:off x="3133266" y="4052997"/>
              <a:ext cx="769545" cy="436297"/>
              <a:chOff x="572855" y="4071203"/>
              <a:chExt cx="1167661" cy="392360"/>
            </a:xfrm>
          </p:grpSpPr>
          <p:sp>
            <p:nvSpPr>
              <p:cNvPr id="110" name="文本框 109"/>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1" name="文本框 110"/>
              <p:cNvSpPr txBox="1"/>
              <p:nvPr/>
            </p:nvSpPr>
            <p:spPr>
              <a:xfrm>
                <a:off x="572855" y="4145501"/>
                <a:ext cx="1167661" cy="29575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并口</a:t>
                </a:r>
              </a:p>
            </p:txBody>
          </p:sp>
        </p:grpSp>
        <p:cxnSp>
          <p:nvCxnSpPr>
            <p:cNvPr id="112" name="直接连接符 111"/>
            <p:cNvCxnSpPr/>
            <p:nvPr/>
          </p:nvCxnSpPr>
          <p:spPr>
            <a:xfrm flipV="1">
              <a:off x="5773658" y="3660209"/>
              <a:ext cx="0" cy="36527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13" name="组合 112"/>
            <p:cNvGrpSpPr/>
            <p:nvPr/>
          </p:nvGrpSpPr>
          <p:grpSpPr>
            <a:xfrm>
              <a:off x="5461106" y="4037814"/>
              <a:ext cx="643159" cy="436139"/>
              <a:chOff x="572855" y="4071205"/>
              <a:chExt cx="1167661" cy="392361"/>
            </a:xfrm>
          </p:grpSpPr>
          <p:sp>
            <p:nvSpPr>
              <p:cNvPr id="114" name="文本框 113"/>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5" name="文本框 114"/>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Timer</a:t>
                </a:r>
                <a:endParaRPr lang="zh-CN" altLang="en-US" sz="1500" b="1">
                  <a:latin typeface="微软雅黑" panose="020B0503020204020204" pitchFamily="34" charset="-122"/>
                  <a:ea typeface="微软雅黑" panose="020B0503020204020204" pitchFamily="34" charset="-122"/>
                </a:endParaRPr>
              </a:p>
            </p:txBody>
          </p:sp>
        </p:grpSp>
        <p:grpSp>
          <p:nvGrpSpPr>
            <p:cNvPr id="116" name="组合 115"/>
            <p:cNvGrpSpPr/>
            <p:nvPr/>
          </p:nvGrpSpPr>
          <p:grpSpPr>
            <a:xfrm>
              <a:off x="5512632" y="2858798"/>
              <a:ext cx="936641" cy="436139"/>
              <a:chOff x="480034" y="4071205"/>
              <a:chExt cx="1335863" cy="392361"/>
            </a:xfrm>
          </p:grpSpPr>
          <p:sp>
            <p:nvSpPr>
              <p:cNvPr id="117" name="文本框 116"/>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8" name="文本框 117"/>
              <p:cNvSpPr txBox="1"/>
              <p:nvPr/>
            </p:nvSpPr>
            <p:spPr>
              <a:xfrm>
                <a:off x="480034" y="4145503"/>
                <a:ext cx="1335863"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PCI/PCI</a:t>
                </a:r>
                <a:r>
                  <a:rPr lang="zh-CN" altLang="en-US" sz="1500" b="1">
                    <a:latin typeface="微软雅黑" panose="020B0503020204020204" pitchFamily="34" charset="-122"/>
                    <a:ea typeface="微软雅黑" panose="020B0503020204020204" pitchFamily="34" charset="-122"/>
                  </a:rPr>
                  <a:t>桥</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wipe(down)">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3">
                                            <p:txEl>
                                              <p:pRg st="1" end="1"/>
                                            </p:txEl>
                                          </p:spTgt>
                                        </p:tgtEl>
                                        <p:attrNameLst>
                                          <p:attrName>style.visibility</p:attrName>
                                        </p:attrNameLst>
                                      </p:cBhvr>
                                      <p:to>
                                        <p:strVal val="visible"/>
                                      </p:to>
                                    </p:set>
                                    <p:animEffect transition="in" filter="wipe(down)">
                                      <p:cBhvr>
                                        <p:cTn id="12" dur="500"/>
                                        <p:tgtEl>
                                          <p:spTgt spid="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
                                            <p:txEl>
                                              <p:pRg st="2" end="2"/>
                                            </p:txEl>
                                          </p:spTgt>
                                        </p:tgtEl>
                                        <p:attrNameLst>
                                          <p:attrName>style.visibility</p:attrName>
                                        </p:attrNameLst>
                                      </p:cBhvr>
                                      <p:to>
                                        <p:strVal val="visible"/>
                                      </p:to>
                                    </p:set>
                                    <p:animEffect transition="in" filter="wipe(down)">
                                      <p:cBhvr>
                                        <p:cTn id="17" dur="500"/>
                                        <p:tgtEl>
                                          <p:spTgt spid="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2"/>
          <p:cNvSpPr>
            <a:spLocks noGrp="1" noChangeArrowheads="1"/>
          </p:cNvSpPr>
          <p:nvPr>
            <p:ph type="title"/>
          </p:nvPr>
        </p:nvSpPr>
        <p:spPr/>
        <p:txBody>
          <a:bodyPr/>
          <a:lstStyle/>
          <a:p>
            <a:r>
              <a:rPr lang="zh-CN" altLang="en-US"/>
              <a:t>总线结构与系统性能关系</a:t>
            </a:r>
          </a:p>
        </p:txBody>
      </p:sp>
      <p:sp>
        <p:nvSpPr>
          <p:cNvPr id="19460" name="矩形 3"/>
          <p:cNvSpPr>
            <a:spLocks noGrp="1" noChangeArrowheads="1"/>
          </p:cNvSpPr>
          <p:nvPr>
            <p:ph type="body" idx="1"/>
          </p:nvPr>
        </p:nvSpPr>
        <p:spPr/>
        <p:txBody>
          <a:bodyPr/>
          <a:lstStyle/>
          <a:p>
            <a:r>
              <a:rPr lang="zh-CN" altLang="en-US" dirty="0"/>
              <a:t>最大存储容量</a:t>
            </a:r>
          </a:p>
          <a:p>
            <a:pPr lvl="1"/>
            <a:r>
              <a:rPr lang="zh-CN" altLang="en-US" sz="2400" dirty="0"/>
              <a:t>单总线系统中</a:t>
            </a:r>
            <a:r>
              <a:rPr lang="en-US" altLang="zh-CN" sz="2400" dirty="0"/>
              <a:t>,</a:t>
            </a:r>
            <a:r>
              <a:rPr lang="zh-CN" altLang="en-US" sz="2400" dirty="0"/>
              <a:t>内存要为外设保留一些地址</a:t>
            </a:r>
            <a:endParaRPr lang="en-US" altLang="zh-CN" sz="2400" dirty="0"/>
          </a:p>
          <a:p>
            <a:r>
              <a:rPr lang="zh-CN" altLang="en-US" dirty="0"/>
              <a:t>指令系统    </a:t>
            </a:r>
          </a:p>
          <a:p>
            <a:pPr lvl="1"/>
            <a:r>
              <a:rPr lang="zh-CN" altLang="en-US" sz="2400" dirty="0"/>
              <a:t>单总线系统中</a:t>
            </a:r>
            <a:r>
              <a:rPr lang="en-US" altLang="zh-CN" sz="2400" dirty="0"/>
              <a:t>,</a:t>
            </a:r>
            <a:r>
              <a:rPr lang="zh-CN" altLang="en-US" sz="2400" dirty="0"/>
              <a:t>无须专门的</a:t>
            </a:r>
            <a:r>
              <a:rPr lang="en-US" altLang="zh-CN" sz="2400" dirty="0"/>
              <a:t>I/O</a:t>
            </a:r>
            <a:r>
              <a:rPr lang="zh-CN" altLang="en-US" sz="2400" dirty="0"/>
              <a:t>指令</a:t>
            </a:r>
            <a:endParaRPr lang="en-US" altLang="zh-CN" sz="2400" dirty="0"/>
          </a:p>
          <a:p>
            <a:pPr lvl="1"/>
            <a:r>
              <a:rPr lang="zh-CN" altLang="en-US" sz="2400" dirty="0"/>
              <a:t>双总线系统中</a:t>
            </a:r>
            <a:r>
              <a:rPr lang="en-US" altLang="zh-CN" sz="2400" dirty="0"/>
              <a:t>,</a:t>
            </a:r>
            <a:r>
              <a:rPr lang="zh-CN" altLang="en-US" sz="2400" dirty="0"/>
              <a:t>设有专门的</a:t>
            </a:r>
            <a:r>
              <a:rPr lang="en-US" altLang="zh-CN" sz="2400" dirty="0"/>
              <a:t>I/O</a:t>
            </a:r>
            <a:r>
              <a:rPr lang="zh-CN" altLang="en-US" sz="2400" dirty="0"/>
              <a:t>指令</a:t>
            </a:r>
            <a:endParaRPr lang="en-US" altLang="zh-CN" sz="2400" dirty="0"/>
          </a:p>
          <a:p>
            <a:r>
              <a:rPr lang="zh-CN" altLang="en-US" dirty="0"/>
              <a:t>吞吐量</a:t>
            </a:r>
          </a:p>
          <a:p>
            <a:pPr lvl="1"/>
            <a:r>
              <a:rPr lang="zh-CN" altLang="en-US" sz="2400" dirty="0"/>
              <a:t>三总线系统比单总线系统要大得多</a:t>
            </a:r>
            <a:endParaRPr lang="en-US" altLang="zh-CN"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三总线应用实例：</a:t>
            </a:r>
            <a:r>
              <a:rPr lang="zh-CN" altLang="zh-CN" dirty="0"/>
              <a:t>采用南北桥结构的奔腾机系统总线结构</a:t>
            </a:r>
            <a:endParaRPr lang="zh-CN" altLang="en-US" dirty="0"/>
          </a:p>
        </p:txBody>
      </p:sp>
      <p:sp>
        <p:nvSpPr>
          <p:cNvPr id="5" name="Rectangle 55"/>
          <p:cNvSpPr>
            <a:spLocks noChangeArrowheads="1"/>
          </p:cNvSpPr>
          <p:nvPr/>
        </p:nvSpPr>
        <p:spPr bwMode="auto">
          <a:xfrm>
            <a:off x="2927649" y="151614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0" name="图片 59"/>
          <p:cNvPicPr>
            <a:picLocks noChangeAspect="1"/>
          </p:cNvPicPr>
          <p:nvPr/>
        </p:nvPicPr>
        <p:blipFill rotWithShape="1">
          <a:blip r:embed="rId2"/>
          <a:srcRect r="37672"/>
          <a:stretch>
            <a:fillRect/>
          </a:stretch>
        </p:blipFill>
        <p:spPr>
          <a:xfrm>
            <a:off x="5684326" y="1047611"/>
            <a:ext cx="6019852" cy="5444802"/>
          </a:xfrm>
          <a:prstGeom prst="rect">
            <a:avLst/>
          </a:prstGeom>
        </p:spPr>
      </p:pic>
      <p:sp>
        <p:nvSpPr>
          <p:cNvPr id="3" name="矩形 2"/>
          <p:cNvSpPr/>
          <p:nvPr/>
        </p:nvSpPr>
        <p:spPr>
          <a:xfrm>
            <a:off x="487822" y="3076750"/>
            <a:ext cx="6096000" cy="1689052"/>
          </a:xfrm>
          <a:prstGeom prst="rect">
            <a:avLst/>
          </a:prstGeom>
        </p:spPr>
        <p:txBody>
          <a:bodyPr>
            <a:spAutoFit/>
          </a:bodyPr>
          <a:lstStyle/>
          <a:p>
            <a:pPr>
              <a:lnSpc>
                <a:spcPct val="150000"/>
              </a:lnSpc>
            </a:pPr>
            <a:r>
              <a:rPr lang="zh-CN" altLang="en-US" sz="2400" dirty="0">
                <a:solidFill>
                  <a:srgbClr val="C00000"/>
                </a:solidFill>
              </a:rPr>
              <a:t>CPU总线：</a:t>
            </a:r>
            <a:r>
              <a:rPr lang="zh-CN" altLang="en-US" sz="2400" dirty="0">
                <a:solidFill>
                  <a:srgbClr val="0099FF"/>
                </a:solidFill>
              </a:rPr>
              <a:t>系统总线，前端总线</a:t>
            </a:r>
          </a:p>
          <a:p>
            <a:pPr>
              <a:lnSpc>
                <a:spcPct val="150000"/>
              </a:lnSpc>
            </a:pPr>
            <a:r>
              <a:rPr lang="zh-CN" altLang="en-US" sz="2400" dirty="0">
                <a:solidFill>
                  <a:srgbClr val="C00000"/>
                </a:solidFill>
              </a:rPr>
              <a:t>北桥：</a:t>
            </a:r>
            <a:r>
              <a:rPr lang="zh-CN" altLang="en-US" sz="2400" dirty="0">
                <a:solidFill>
                  <a:srgbClr val="0099FF"/>
                </a:solidFill>
              </a:rPr>
              <a:t>也称为MCH，存储控制器HUB</a:t>
            </a:r>
          </a:p>
          <a:p>
            <a:pPr>
              <a:lnSpc>
                <a:spcPct val="150000"/>
              </a:lnSpc>
            </a:pPr>
            <a:r>
              <a:rPr lang="zh-CN" altLang="en-US" sz="2400" dirty="0">
                <a:solidFill>
                  <a:srgbClr val="C00000"/>
                </a:solidFill>
              </a:rPr>
              <a:t>南桥：</a:t>
            </a:r>
            <a:r>
              <a:rPr lang="zh-CN" altLang="en-US" sz="2400" dirty="0">
                <a:solidFill>
                  <a:srgbClr val="0099FF"/>
                </a:solidFill>
              </a:rPr>
              <a:t>也称ICH，IO控制器HUB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dirty="0"/>
              <a:t>总线分类</a:t>
            </a:r>
          </a:p>
        </p:txBody>
      </p:sp>
      <p:sp>
        <p:nvSpPr>
          <p:cNvPr id="7172" name="矩形 3"/>
          <p:cNvSpPr>
            <a:spLocks noGrp="1" noChangeArrowheads="1"/>
          </p:cNvSpPr>
          <p:nvPr>
            <p:ph type="body" idx="1"/>
          </p:nvPr>
        </p:nvSpPr>
        <p:spPr/>
        <p:txBody>
          <a:bodyPr>
            <a:normAutofit lnSpcReduction="10000"/>
          </a:bodyPr>
          <a:lstStyle/>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总线</a:t>
            </a:r>
            <a:r>
              <a:rPr kumimoji="1" lang="zh-CN" altLang="zh-CN" b="1" dirty="0">
                <a:cs typeface="Times New Roman" panose="02020603050405020304" pitchFamily="18" charset="0"/>
              </a:rPr>
              <a:t>数量分</a:t>
            </a:r>
            <a:r>
              <a:rPr kumimoji="1" lang="en-US" altLang="zh-CN" b="1" dirty="0">
                <a:cs typeface="Times New Roman" panose="02020603050405020304" pitchFamily="18" charset="0"/>
              </a:rPr>
              <a:t>  </a:t>
            </a:r>
            <a:r>
              <a:rPr lang="zh-CN" altLang="zh-CN" dirty="0"/>
              <a:t>并行传输总线</a:t>
            </a:r>
            <a:r>
              <a:rPr lang="zh-CN" altLang="en-US" dirty="0"/>
              <a:t>、</a:t>
            </a:r>
            <a:r>
              <a:rPr lang="zh-CN" altLang="zh-CN" dirty="0"/>
              <a:t>串行传输总线</a:t>
            </a:r>
            <a:endParaRPr lang="en-US" altLang="zh-CN" dirty="0"/>
          </a:p>
          <a:p>
            <a:r>
              <a:rPr kumimoji="1" lang="zh-CN" altLang="zh-CN" b="1" dirty="0">
                <a:cs typeface="Times New Roman" panose="02020603050405020304" pitchFamily="18" charset="0"/>
              </a:rPr>
              <a:t>按传输方向分</a:t>
            </a:r>
            <a:r>
              <a:rPr kumimoji="1" lang="en-US" altLang="zh-CN" b="1" dirty="0">
                <a:cs typeface="Times New Roman" panose="02020603050405020304" pitchFamily="18" charset="0"/>
              </a:rPr>
              <a:t>  </a:t>
            </a:r>
            <a:r>
              <a:rPr lang="zh-CN" altLang="zh-CN" dirty="0"/>
              <a:t>单向传输总线</a:t>
            </a:r>
            <a:r>
              <a:rPr lang="zh-CN" altLang="en-US" dirty="0"/>
              <a:t>、</a:t>
            </a:r>
            <a:r>
              <a:rPr lang="zh-CN" altLang="zh-CN" dirty="0"/>
              <a:t>双向传输总线</a:t>
            </a:r>
            <a:endParaRPr lang="en-US" altLang="zh-CN" dirty="0"/>
          </a:p>
          <a:p>
            <a:r>
              <a:rPr kumimoji="1" lang="zh-CN" altLang="zh-CN" b="1" dirty="0">
                <a:cs typeface="Times New Roman" panose="02020603050405020304" pitchFamily="18" charset="0"/>
              </a:rPr>
              <a:t>按传输</a:t>
            </a:r>
            <a:r>
              <a:rPr kumimoji="1" lang="zh-CN" altLang="en-US" b="1" dirty="0">
                <a:cs typeface="Times New Roman" panose="02020603050405020304" pitchFamily="18" charset="0"/>
              </a:rPr>
              <a:t>速度</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高速</a:t>
            </a:r>
            <a:r>
              <a:rPr lang="zh-CN" altLang="zh-CN" dirty="0"/>
              <a:t>总线</a:t>
            </a:r>
            <a:r>
              <a:rPr lang="zh-CN" altLang="en-US" dirty="0"/>
              <a:t>、低速总线</a:t>
            </a:r>
            <a:endParaRPr lang="en-US" altLang="zh-CN" dirty="0"/>
          </a:p>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时序控制</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同步</a:t>
            </a:r>
            <a:r>
              <a:rPr lang="zh-CN" altLang="zh-CN" dirty="0"/>
              <a:t>总线</a:t>
            </a:r>
            <a:r>
              <a:rPr lang="zh-CN" altLang="en-US" dirty="0"/>
              <a:t>、异步</a:t>
            </a:r>
            <a:r>
              <a:rPr lang="zh-CN" altLang="zh-CN" dirty="0"/>
              <a:t>总线</a:t>
            </a:r>
          </a:p>
          <a:p>
            <a:r>
              <a:rPr kumimoji="1" lang="zh-CN" altLang="zh-CN" b="1" dirty="0">
                <a:cs typeface="Times New Roman" panose="02020603050405020304" pitchFamily="18" charset="0"/>
              </a:rPr>
              <a:t>按连接部件分</a:t>
            </a:r>
            <a:r>
              <a:rPr kumimoji="1" lang="en-US" altLang="zh-CN" b="1" dirty="0">
                <a:cs typeface="Times New Roman" panose="02020603050405020304" pitchFamily="18" charset="0"/>
              </a:rPr>
              <a:t> </a:t>
            </a:r>
          </a:p>
          <a:p>
            <a:pPr lvl="1">
              <a:buFont typeface="Wingdings" panose="05000000000000000000" pitchFamily="2" charset="2"/>
              <a:buChar char="u"/>
            </a:pPr>
            <a:r>
              <a:rPr lang="zh-CN" altLang="en-US" dirty="0"/>
              <a:t>片内总线 </a:t>
            </a:r>
            <a:r>
              <a:rPr lang="en-US" altLang="zh-CN" dirty="0"/>
              <a:t>(</a:t>
            </a:r>
            <a:r>
              <a:rPr lang="en-US" altLang="zh-CN" sz="2200" dirty="0"/>
              <a:t>CPU</a:t>
            </a:r>
            <a:r>
              <a:rPr lang="zh-CN" altLang="en-US" dirty="0"/>
              <a:t>内各功能单元间的连线） </a:t>
            </a:r>
            <a:r>
              <a:rPr lang="en-US" altLang="zh-CN" dirty="0">
                <a:solidFill>
                  <a:schemeClr val="tx1">
                    <a:lumMod val="75000"/>
                    <a:lumOff val="25000"/>
                  </a:schemeClr>
                </a:solidFill>
                <a:sym typeface="Arial" panose="020B0604020202020204" pitchFamily="34" charset="0"/>
              </a:rPr>
              <a:t>AMBA</a:t>
            </a:r>
          </a:p>
          <a:p>
            <a:pPr lvl="1">
              <a:buFont typeface="Wingdings" panose="05000000000000000000" pitchFamily="2" charset="2"/>
              <a:buChar char="u"/>
            </a:pPr>
            <a:r>
              <a:rPr lang="zh-CN" altLang="en-US" dirty="0"/>
              <a:t>系统总线（系统内各部件间的连线） </a:t>
            </a:r>
            <a:r>
              <a:rPr lang="en-US" altLang="zh-CN" dirty="0">
                <a:solidFill>
                  <a:schemeClr val="tx1">
                    <a:lumMod val="75000"/>
                    <a:lumOff val="25000"/>
                  </a:schemeClr>
                </a:solidFill>
                <a:sym typeface="Arial" panose="020B0604020202020204" pitchFamily="34" charset="0"/>
              </a:rPr>
              <a:t>PCI</a:t>
            </a:r>
            <a:r>
              <a:rPr lang="zh-CN" altLang="en-US" dirty="0">
                <a:solidFill>
                  <a:schemeClr val="tx1">
                    <a:lumMod val="75000"/>
                    <a:lumOff val="25000"/>
                  </a:schemeClr>
                </a:solidFill>
                <a:sym typeface="Arial" panose="020B0604020202020204" pitchFamily="34" charset="0"/>
              </a:rPr>
              <a:t>、</a:t>
            </a:r>
            <a:r>
              <a:rPr lang="en-US" altLang="zh-CN" dirty="0">
                <a:solidFill>
                  <a:schemeClr val="tx1">
                    <a:lumMod val="75000"/>
                    <a:lumOff val="25000"/>
                  </a:schemeClr>
                </a:solidFill>
                <a:sym typeface="Arial" panose="020B0604020202020204" pitchFamily="34" charset="0"/>
              </a:rPr>
              <a:t>AGP</a:t>
            </a:r>
            <a:r>
              <a:rPr lang="zh-CN" altLang="en-US" dirty="0">
                <a:solidFill>
                  <a:schemeClr val="tx1">
                    <a:lumMod val="75000"/>
                    <a:lumOff val="25000"/>
                  </a:schemeClr>
                </a:solidFill>
                <a:sym typeface="Arial" panose="020B0604020202020204" pitchFamily="34" charset="0"/>
              </a:rPr>
              <a:t>等</a:t>
            </a:r>
            <a:endParaRPr lang="en-US" altLang="zh-CN" dirty="0">
              <a:solidFill>
                <a:schemeClr val="tx1">
                  <a:lumMod val="75000"/>
                  <a:lumOff val="25000"/>
                </a:schemeClr>
              </a:solidFill>
              <a:sym typeface="Arial" panose="020B0604020202020204" pitchFamily="34" charset="0"/>
            </a:endParaRPr>
          </a:p>
          <a:p>
            <a:pPr lvl="1">
              <a:buFont typeface="Wingdings" panose="05000000000000000000" pitchFamily="2" charset="2"/>
              <a:buChar char="u"/>
            </a:pPr>
            <a:r>
              <a:rPr lang="zh-CN" altLang="en-US" dirty="0"/>
              <a:t>外部总线                   </a:t>
            </a:r>
            <a:r>
              <a:rPr lang="en-US" altLang="zh-CN" dirty="0">
                <a:solidFill>
                  <a:schemeClr val="tx1">
                    <a:lumMod val="75000"/>
                    <a:lumOff val="25000"/>
                  </a:schemeClr>
                </a:solidFill>
                <a:sym typeface="Arial" panose="020B0604020202020204" pitchFamily="34" charset="0"/>
              </a:rPr>
              <a:t>USB</a:t>
            </a:r>
            <a:r>
              <a:rPr lang="zh-CN" altLang="en-US" dirty="0">
                <a:solidFill>
                  <a:schemeClr val="tx1">
                    <a:lumMod val="75000"/>
                    <a:lumOff val="25000"/>
                  </a:schemeClr>
                </a:solidFill>
                <a:sym typeface="Arial" panose="020B0604020202020204" pitchFamily="34" charset="0"/>
              </a:rPr>
              <a:t>、火线（</a:t>
            </a:r>
            <a:r>
              <a:rPr lang="en-US" altLang="zh-CN" dirty="0">
                <a:solidFill>
                  <a:schemeClr val="tx1">
                    <a:lumMod val="75000"/>
                    <a:lumOff val="25000"/>
                  </a:schemeClr>
                </a:solidFill>
                <a:sym typeface="Arial" panose="020B0604020202020204" pitchFamily="34" charset="0"/>
              </a:rPr>
              <a:t>IEEE-1394</a:t>
            </a:r>
            <a:r>
              <a:rPr lang="zh-CN" altLang="en-US" dirty="0">
                <a:solidFill>
                  <a:schemeClr val="tx1">
                    <a:lumMod val="75000"/>
                    <a:lumOff val="25000"/>
                  </a:schemeClr>
                </a:solidFill>
                <a:sym typeface="Arial" panose="020B0604020202020204" pitchFamily="34" charset="0"/>
              </a:rPr>
              <a:t>）等</a:t>
            </a:r>
          </a:p>
          <a:p>
            <a:pPr lvl="1" eaLnBrk="1" hangingPunct="1">
              <a:buFont typeface="Wingdings" panose="05000000000000000000" pitchFamily="2" charset="2"/>
              <a:buChar char="u"/>
            </a:pPr>
            <a:r>
              <a:rPr lang="en-US" altLang="zh-CN" sz="2200" dirty="0"/>
              <a:t>I/O</a:t>
            </a:r>
            <a:r>
              <a:rPr lang="zh-CN" altLang="en-US" dirty="0"/>
              <a:t>总线   </a:t>
            </a:r>
            <a:r>
              <a:rPr lang="en-US" altLang="zh-CN" dirty="0"/>
              <a:t>(</a:t>
            </a:r>
            <a:r>
              <a:rPr lang="en-US" altLang="zh-CN" sz="2200" dirty="0"/>
              <a:t>I/O</a:t>
            </a:r>
            <a:r>
              <a:rPr lang="zh-CN" altLang="en-US" dirty="0"/>
              <a:t>设备间的连接总线）   </a:t>
            </a:r>
            <a:r>
              <a:rPr lang="en-US" altLang="zh-CN" dirty="0">
                <a:solidFill>
                  <a:schemeClr val="tx1"/>
                </a:solidFill>
              </a:rPr>
              <a:t>PCIe   SPI   I</a:t>
            </a:r>
            <a:r>
              <a:rPr lang="en-US" altLang="zh-CN" baseline="30000" dirty="0">
                <a:solidFill>
                  <a:schemeClr val="tx1"/>
                </a:solidFill>
              </a:rPr>
              <a:t>2</a:t>
            </a:r>
            <a:r>
              <a:rPr lang="en-US" altLang="zh-CN" dirty="0">
                <a:solidFill>
                  <a:schemeClr val="tx1"/>
                </a:solidFill>
              </a:rPr>
              <a:t>C</a:t>
            </a:r>
            <a:r>
              <a:rPr lang="zh-CN" altLang="en-US" dirty="0">
                <a:solidFill>
                  <a:schemeClr val="tx1"/>
                </a:solidFill>
              </a:rPr>
              <a:t>          </a:t>
            </a:r>
            <a:endParaRPr lang="en-US" altLang="zh-CN" dirty="0">
              <a:solidFill>
                <a:schemeClr val="tx1"/>
              </a:solidFill>
            </a:endParaRPr>
          </a:p>
          <a:p>
            <a:pPr lvl="1" eaLnBrk="1" hangingPunct="1">
              <a:buFont typeface="Wingdings" panose="05000000000000000000" pitchFamily="2" charset="2"/>
              <a:buChar char="u"/>
            </a:pPr>
            <a:endParaRPr lang="en-US" altLang="zh-CN" dirty="0"/>
          </a:p>
          <a:p>
            <a:pPr marL="457200" lvl="1" indent="0">
              <a:buNone/>
            </a:pPr>
            <a:endParaRPr lang="zh-CN" altLang="en-US" dirty="0">
              <a:solidFill>
                <a:schemeClr val="tx1">
                  <a:lumMod val="75000"/>
                  <a:lumOff val="25000"/>
                </a:schemeClr>
              </a:solidFill>
              <a:sym typeface="Arial" panose="020B0604020202020204" pitchFamily="34" charset="0"/>
            </a:endParaRPr>
          </a:p>
          <a:p>
            <a:pPr lvl="1" eaLnBrk="1" hangingPunct="1">
              <a:buFont typeface="Wingdings" panose="05000000000000000000" pitchFamily="2" charset="2"/>
              <a:buChar char="u"/>
            </a:pPr>
            <a:endParaRPr lang="zh-CN" altLang="en-US" dirty="0"/>
          </a:p>
          <a:p>
            <a:pPr eaLnBrk="1" hangingPunct="1"/>
            <a:endParaRPr lang="en-US" altLang="zh-CN" dirty="0"/>
          </a:p>
        </p:txBody>
      </p:sp>
      <p:pic>
        <p:nvPicPr>
          <p:cNvPr id="4" name="图片 48" descr="MCj0354160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6360" y="4738600"/>
            <a:ext cx="1904157" cy="170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直接连接符 115"/>
          <p:cNvCxnSpPr/>
          <p:nvPr/>
        </p:nvCxnSpPr>
        <p:spPr>
          <a:xfrm>
            <a:off x="3037340" y="5205876"/>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73731" name="Rectangle 2"/>
          <p:cNvSpPr>
            <a:spLocks noGrp="1" noChangeArrowheads="1"/>
          </p:cNvSpPr>
          <p:nvPr>
            <p:ph type="title"/>
          </p:nvPr>
        </p:nvSpPr>
        <p:spPr/>
        <p:txBody>
          <a:bodyPr/>
          <a:lstStyle/>
          <a:p>
            <a:r>
              <a:rPr lang="zh-CN" altLang="en-US">
                <a:latin typeface="+mj-ea"/>
                <a:ea typeface="+mj-ea"/>
              </a:rPr>
              <a:t>采用前端总线的南北桥结构 </a:t>
            </a:r>
            <a:r>
              <a:rPr lang="en-US" altLang="zh-CN">
                <a:ea typeface="宋体" panose="02010600030101010101" pitchFamily="2" charset="-122"/>
              </a:rPr>
              <a:t>IA-64</a:t>
            </a:r>
            <a:endParaRPr lang="en-US" altLang="zh-CN" dirty="0">
              <a:latin typeface="+mj-ea"/>
              <a:ea typeface="+mj-ea"/>
            </a:endParaRPr>
          </a:p>
        </p:txBody>
      </p:sp>
      <p:grpSp>
        <p:nvGrpSpPr>
          <p:cNvPr id="78" name="组合 77"/>
          <p:cNvGrpSpPr/>
          <p:nvPr/>
        </p:nvGrpSpPr>
        <p:grpSpPr>
          <a:xfrm>
            <a:off x="2346733" y="2088682"/>
            <a:ext cx="1400354" cy="1400354"/>
            <a:chOff x="7462345" y="2301766"/>
            <a:chExt cx="1408386" cy="1408386"/>
          </a:xfrm>
        </p:grpSpPr>
        <p:sp>
          <p:nvSpPr>
            <p:cNvPr id="79" name="矩形 78"/>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圆角 5"/>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MCH</a:t>
              </a:r>
              <a:endParaRPr lang="zh-CN" altLang="en-US" sz="1400" b="1" dirty="0"/>
            </a:p>
          </p:txBody>
        </p:sp>
      </p:grpSp>
      <p:grpSp>
        <p:nvGrpSpPr>
          <p:cNvPr id="81" name="组合 80"/>
          <p:cNvGrpSpPr/>
          <p:nvPr/>
        </p:nvGrpSpPr>
        <p:grpSpPr>
          <a:xfrm>
            <a:off x="806653" y="2582072"/>
            <a:ext cx="1091983" cy="397115"/>
            <a:chOff x="1678806" y="2245486"/>
            <a:chExt cx="1657321" cy="399393"/>
          </a:xfrm>
        </p:grpSpPr>
        <p:sp>
          <p:nvSpPr>
            <p:cNvPr id="82" name="矩形: 圆角 7"/>
            <p:cNvSpPr/>
            <p:nvPr/>
          </p:nvSpPr>
          <p:spPr>
            <a:xfrm>
              <a:off x="1678806" y="2245486"/>
              <a:ext cx="1657321"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p:cNvSpPr txBox="1"/>
            <p:nvPr/>
          </p:nvSpPr>
          <p:spPr>
            <a:xfrm>
              <a:off x="1950875" y="2308255"/>
              <a:ext cx="783851" cy="278588"/>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AGP  4X</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4" name="组合 83"/>
          <p:cNvGrpSpPr/>
          <p:nvPr/>
        </p:nvGrpSpPr>
        <p:grpSpPr>
          <a:xfrm>
            <a:off x="4213223" y="2233865"/>
            <a:ext cx="1149618" cy="397115"/>
            <a:chOff x="1507328" y="2245486"/>
            <a:chExt cx="1828799" cy="399393"/>
          </a:xfrm>
        </p:grpSpPr>
        <p:sp>
          <p:nvSpPr>
            <p:cNvPr id="85" name="矩形: 圆角 19"/>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7" name="组合 86"/>
          <p:cNvGrpSpPr/>
          <p:nvPr/>
        </p:nvGrpSpPr>
        <p:grpSpPr>
          <a:xfrm>
            <a:off x="4213223" y="2921482"/>
            <a:ext cx="1149618" cy="397115"/>
            <a:chOff x="1507328" y="2245486"/>
            <a:chExt cx="1828799" cy="399393"/>
          </a:xfrm>
        </p:grpSpPr>
        <p:sp>
          <p:nvSpPr>
            <p:cNvPr id="88" name="矩形: 圆角 22"/>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0" name="组合 89"/>
          <p:cNvGrpSpPr/>
          <p:nvPr/>
        </p:nvGrpSpPr>
        <p:grpSpPr>
          <a:xfrm>
            <a:off x="4213223" y="3769300"/>
            <a:ext cx="1149618" cy="461665"/>
            <a:chOff x="1507328" y="2214349"/>
            <a:chExt cx="1828799" cy="464313"/>
          </a:xfrm>
        </p:grpSpPr>
        <p:sp>
          <p:nvSpPr>
            <p:cNvPr id="91" name="矩形: 圆角 25"/>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1718678" y="2214349"/>
              <a:ext cx="1445343"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Channel</a:t>
              </a:r>
            </a:p>
            <a:p>
              <a:pPr algn="ctr"/>
              <a:r>
                <a:rPr lang="en-US" altLang="zh-CN" sz="1200" b="1">
                  <a:solidFill>
                    <a:schemeClr val="bg1"/>
                  </a:solidFill>
                  <a:latin typeface="Consolas" panose="020B0609020204030204" pitchFamily="49" charset="0"/>
                  <a:cs typeface="Segoe UI Black" panose="020B0A02040204020203" pitchFamily="34" charset="0"/>
                </a:rPr>
                <a:t>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6" name="组合 95"/>
          <p:cNvGrpSpPr/>
          <p:nvPr/>
        </p:nvGrpSpPr>
        <p:grpSpPr>
          <a:xfrm>
            <a:off x="4213223" y="4800090"/>
            <a:ext cx="1149618" cy="397116"/>
            <a:chOff x="1507328" y="2245486"/>
            <a:chExt cx="1828799" cy="399393"/>
          </a:xfrm>
        </p:grpSpPr>
        <p:sp>
          <p:nvSpPr>
            <p:cNvPr id="97" name="矩形: 圆角 31"/>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p:cNvSpPr txBox="1"/>
            <p:nvPr/>
          </p:nvSpPr>
          <p:spPr>
            <a:xfrm>
              <a:off x="1878264" y="2319570"/>
              <a:ext cx="1118676"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4 USB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9" name="组合 98"/>
          <p:cNvGrpSpPr/>
          <p:nvPr/>
        </p:nvGrpSpPr>
        <p:grpSpPr>
          <a:xfrm>
            <a:off x="2468777" y="5532073"/>
            <a:ext cx="1147751" cy="397116"/>
            <a:chOff x="1507328" y="2245486"/>
            <a:chExt cx="1828799" cy="399393"/>
          </a:xfrm>
        </p:grpSpPr>
        <p:sp>
          <p:nvSpPr>
            <p:cNvPr id="100" name="矩形: 圆角 34"/>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p:cNvSpPr txBox="1"/>
            <p:nvPr/>
          </p:nvSpPr>
          <p:spPr>
            <a:xfrm>
              <a:off x="1824166" y="2305888"/>
              <a:ext cx="1226315"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Flash BIOS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02" name="组合 101"/>
          <p:cNvGrpSpPr/>
          <p:nvPr/>
        </p:nvGrpSpPr>
        <p:grpSpPr>
          <a:xfrm>
            <a:off x="2322334" y="1127572"/>
            <a:ext cx="1459053" cy="484446"/>
            <a:chOff x="5463655" y="1339091"/>
            <a:chExt cx="1467422" cy="487224"/>
          </a:xfrm>
        </p:grpSpPr>
        <p:sp>
          <p:nvSpPr>
            <p:cNvPr id="103" name="矩形 102"/>
            <p:cNvSpPr/>
            <p:nvPr/>
          </p:nvSpPr>
          <p:spPr>
            <a:xfrm>
              <a:off x="5476875" y="1339091"/>
              <a:ext cx="1399315" cy="487224"/>
            </a:xfrm>
            <a:prstGeom prst="rect">
              <a:avLst/>
            </a:prstGeom>
            <a:solidFill>
              <a:srgbClr val="E9872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5463655" y="1360126"/>
              <a:ext cx="1467422" cy="464313"/>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a:solidFill>
                    <a:schemeClr val="bg1"/>
                  </a:solidFill>
                  <a:latin typeface="Consolas" panose="020B0609020204030204" pitchFamily="49" charset="0"/>
                  <a:cs typeface="Segoe UI Black" panose="020B0A02040204020203" pitchFamily="34" charset="0"/>
                </a:rPr>
                <a:t>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105" name="直接连接符 104"/>
          <p:cNvCxnSpPr>
            <a:stCxn id="80" idx="2"/>
            <a:endCxn id="126" idx="0"/>
          </p:cNvCxnSpPr>
          <p:nvPr/>
        </p:nvCxnSpPr>
        <p:spPr>
          <a:xfrm>
            <a:off x="3046910" y="3331225"/>
            <a:ext cx="0" cy="464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3037340" y="3331225"/>
            <a:ext cx="0" cy="464727"/>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764697" y="244235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774168" y="3152174"/>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771260" y="399881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771259" y="4506873"/>
            <a:ext cx="179338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771258" y="501493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897373" y="422602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888314" y="4734987"/>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897373" y="2788858"/>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030582" y="1610153"/>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1897373" y="2731036"/>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18" name="矩形 117"/>
          <p:cNvSpPr/>
          <p:nvPr/>
        </p:nvSpPr>
        <p:spPr>
          <a:xfrm>
            <a:off x="4465847" y="4459568"/>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19" name="矩形 118"/>
          <p:cNvSpPr/>
          <p:nvPr/>
        </p:nvSpPr>
        <p:spPr>
          <a:xfrm>
            <a:off x="3709785" y="2665661"/>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3.2GB/s</a:t>
            </a:r>
            <a:endParaRPr lang="zh-CN" altLang="en-US" sz="1200" b="1" dirty="0"/>
          </a:p>
        </p:txBody>
      </p:sp>
      <p:sp>
        <p:nvSpPr>
          <p:cNvPr id="120" name="矩形 119"/>
          <p:cNvSpPr/>
          <p:nvPr/>
        </p:nvSpPr>
        <p:spPr>
          <a:xfrm>
            <a:off x="4215144" y="1986955"/>
            <a:ext cx="1197309" cy="27541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Dual Channel</a:t>
            </a:r>
            <a:endParaRPr lang="zh-CN" altLang="en-US" sz="1200" b="1" dirty="0"/>
          </a:p>
        </p:txBody>
      </p:sp>
      <p:sp>
        <p:nvSpPr>
          <p:cNvPr id="121" name="矩形 120"/>
          <p:cNvSpPr/>
          <p:nvPr/>
        </p:nvSpPr>
        <p:spPr>
          <a:xfrm>
            <a:off x="2606411" y="1710918"/>
            <a:ext cx="1204176"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3.2GB/s</a:t>
            </a:r>
            <a:endParaRPr lang="zh-CN" altLang="en-US" sz="1200" b="1" dirty="0"/>
          </a:p>
        </p:txBody>
      </p:sp>
      <p:sp>
        <p:nvSpPr>
          <p:cNvPr id="122" name="矩形 121"/>
          <p:cNvSpPr/>
          <p:nvPr/>
        </p:nvSpPr>
        <p:spPr>
          <a:xfrm>
            <a:off x="1927734" y="2569890"/>
            <a:ext cx="354584"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&gt;1</a:t>
            </a:r>
            <a:endParaRPr lang="zh-CN" altLang="en-US" sz="1200" b="1" dirty="0"/>
          </a:p>
        </p:txBody>
      </p:sp>
      <p:sp>
        <p:nvSpPr>
          <p:cNvPr id="123" name="矩形 122"/>
          <p:cNvSpPr/>
          <p:nvPr/>
        </p:nvSpPr>
        <p:spPr>
          <a:xfrm>
            <a:off x="4486701" y="4280951"/>
            <a:ext cx="437037"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24" name="矩形 123"/>
          <p:cNvSpPr/>
          <p:nvPr/>
        </p:nvSpPr>
        <p:spPr>
          <a:xfrm>
            <a:off x="2234898" y="3522177"/>
            <a:ext cx="1877437" cy="261610"/>
          </a:xfrm>
          <a:prstGeom prst="rect">
            <a:avLst/>
          </a:prstGeom>
        </p:spPr>
        <p:txBody>
          <a:bodyPr wrap="none">
            <a:spAutoFit/>
          </a:bodyPr>
          <a:lstStyle/>
          <a:p>
            <a:r>
              <a:rPr lang="en-US" altLang="zh-CN" sz="1050" b="1">
                <a:latin typeface="Consolas" panose="020B0609020204030204" pitchFamily="49" charset="0"/>
                <a:cs typeface="Segoe UI Black" panose="020B0A02040204020203" pitchFamily="34" charset="0"/>
              </a:rPr>
              <a:t>Intel Hub  Architecture</a:t>
            </a:r>
            <a:endParaRPr lang="zh-CN" altLang="en-US" sz="1050" b="1" dirty="0"/>
          </a:p>
        </p:txBody>
      </p:sp>
      <p:grpSp>
        <p:nvGrpSpPr>
          <p:cNvPr id="125" name="组合 124"/>
          <p:cNvGrpSpPr/>
          <p:nvPr/>
        </p:nvGrpSpPr>
        <p:grpSpPr>
          <a:xfrm>
            <a:off x="2346733" y="3795952"/>
            <a:ext cx="1400354" cy="1400354"/>
            <a:chOff x="7462345" y="2301766"/>
            <a:chExt cx="1408386" cy="1408386"/>
          </a:xfrm>
        </p:grpSpPr>
        <p:sp>
          <p:nvSpPr>
            <p:cNvPr id="126" name="矩形 125"/>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圆角 69"/>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ICH2</a:t>
              </a:r>
              <a:endParaRPr lang="zh-CN" altLang="en-US" sz="1400" b="1" dirty="0"/>
            </a:p>
          </p:txBody>
        </p:sp>
      </p:grpSp>
      <p:grpSp>
        <p:nvGrpSpPr>
          <p:cNvPr id="128" name="组合 127"/>
          <p:cNvGrpSpPr/>
          <p:nvPr/>
        </p:nvGrpSpPr>
        <p:grpSpPr>
          <a:xfrm>
            <a:off x="334030" y="3998816"/>
            <a:ext cx="1568745" cy="461665"/>
            <a:chOff x="1507328" y="2222626"/>
            <a:chExt cx="1828799" cy="464313"/>
          </a:xfrm>
        </p:grpSpPr>
        <p:sp>
          <p:nvSpPr>
            <p:cNvPr id="129" name="矩形: 圆角 10"/>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p:cNvSpPr txBox="1"/>
            <p:nvPr/>
          </p:nvSpPr>
          <p:spPr>
            <a:xfrm>
              <a:off x="1623066" y="2222626"/>
              <a:ext cx="1601880"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ATA 100MB/s</a:t>
              </a:r>
            </a:p>
            <a:p>
              <a:pPr algn="ctr"/>
              <a:r>
                <a:rPr lang="en-US" altLang="zh-CN" sz="1200" b="1">
                  <a:solidFill>
                    <a:schemeClr val="bg1"/>
                  </a:solidFill>
                  <a:latin typeface="Consolas" panose="020B0609020204030204" pitchFamily="49" charset="0"/>
                  <a:cs typeface="Segoe UI Black" panose="020B0A02040204020203" pitchFamily="34" charset="0"/>
                </a:rPr>
                <a:t>2 IDE</a:t>
              </a:r>
              <a:r>
                <a:rPr lang="zh-CN" altLang="en-US" sz="1200" b="1">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Channels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1" name="组合 130"/>
          <p:cNvGrpSpPr/>
          <p:nvPr/>
        </p:nvGrpSpPr>
        <p:grpSpPr>
          <a:xfrm>
            <a:off x="679757" y="4496130"/>
            <a:ext cx="1208203" cy="461665"/>
            <a:chOff x="1507328" y="2222626"/>
            <a:chExt cx="1828799" cy="464313"/>
          </a:xfrm>
        </p:grpSpPr>
        <p:sp>
          <p:nvSpPr>
            <p:cNvPr id="132" name="矩形: 圆角 13"/>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870671" y="2222626"/>
              <a:ext cx="1106666"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LAN</a:t>
              </a:r>
            </a:p>
            <a:p>
              <a:pPr algn="ctr"/>
              <a:r>
                <a:rPr lang="en-US" altLang="zh-CN" sz="1200" b="1">
                  <a:solidFill>
                    <a:schemeClr val="bg1"/>
                  </a:solidFill>
                  <a:latin typeface="Consolas" panose="020B0609020204030204" pitchFamily="49" charset="0"/>
                  <a:cs typeface="Segoe UI Black" panose="020B0A02040204020203" pitchFamily="34" charset="0"/>
                </a:rPr>
                <a:t>Interface</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grpSp>
        <p:nvGrpSpPr>
          <p:cNvPr id="93" name="组合 92"/>
          <p:cNvGrpSpPr/>
          <p:nvPr/>
        </p:nvGrpSpPr>
        <p:grpSpPr>
          <a:xfrm>
            <a:off x="5533378" y="4074541"/>
            <a:ext cx="416089" cy="902304"/>
            <a:chOff x="1507328" y="2245486"/>
            <a:chExt cx="1828799" cy="420141"/>
          </a:xfrm>
        </p:grpSpPr>
        <p:sp>
          <p:nvSpPr>
            <p:cNvPr id="94" name="矩形: 圆角 28"/>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p:cNvSpPr txBox="1"/>
            <p:nvPr/>
          </p:nvSpPr>
          <p:spPr>
            <a:xfrm>
              <a:off x="2123317" y="2387039"/>
              <a:ext cx="669224"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5" name="组合 134"/>
          <p:cNvGrpSpPr/>
          <p:nvPr/>
        </p:nvGrpSpPr>
        <p:grpSpPr>
          <a:xfrm>
            <a:off x="6206864" y="1078706"/>
            <a:ext cx="5792138" cy="5106988"/>
            <a:chOff x="6096000" y="1130300"/>
            <a:chExt cx="5825360" cy="5136280"/>
          </a:xfrm>
        </p:grpSpPr>
        <p:grpSp>
          <p:nvGrpSpPr>
            <p:cNvPr id="136" name="组合 135"/>
            <p:cNvGrpSpPr/>
            <p:nvPr/>
          </p:nvGrpSpPr>
          <p:grpSpPr>
            <a:xfrm>
              <a:off x="8203988" y="2248379"/>
              <a:ext cx="1408386" cy="1408386"/>
              <a:chOff x="7462345" y="2301766"/>
              <a:chExt cx="1408386" cy="1408386"/>
            </a:xfrm>
          </p:grpSpPr>
          <p:sp>
            <p:nvSpPr>
              <p:cNvPr id="201" name="矩形 200"/>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2" name="矩形: 圆角 5"/>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82925XE</a:t>
                </a:r>
              </a:p>
              <a:p>
                <a:pPr algn="ctr"/>
                <a:r>
                  <a:rPr lang="en-US" altLang="zh-CN" sz="1400" b="1" dirty="0"/>
                  <a:t>MCH</a:t>
                </a:r>
                <a:endParaRPr lang="zh-CN" altLang="en-US" sz="1400" b="1" dirty="0"/>
              </a:p>
            </p:txBody>
          </p:sp>
        </p:grpSp>
        <p:grpSp>
          <p:nvGrpSpPr>
            <p:cNvPr id="137" name="组合 136"/>
            <p:cNvGrpSpPr/>
            <p:nvPr/>
          </p:nvGrpSpPr>
          <p:grpSpPr>
            <a:xfrm>
              <a:off x="6096000" y="2721739"/>
              <a:ext cx="1657321" cy="461665"/>
              <a:chOff x="1678806" y="2222626"/>
              <a:chExt cx="1657321" cy="461665"/>
            </a:xfrm>
          </p:grpSpPr>
          <p:sp>
            <p:nvSpPr>
              <p:cNvPr id="199" name="矩形: 圆角 7"/>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935142" y="2222626"/>
                <a:ext cx="1204176" cy="461665"/>
              </a:xfrm>
              <a:prstGeom prst="rect">
                <a:avLst/>
              </a:prstGeom>
              <a:noFill/>
            </p:spPr>
            <p:txBody>
              <a:bodyPr wrap="none" rtlCol="0">
                <a:spAutoFit/>
              </a:bodyPr>
              <a:lstStyle/>
              <a:p>
                <a:r>
                  <a:rPr lang="en-US" altLang="zh-CN" sz="1200" b="1" dirty="0">
                    <a:solidFill>
                      <a:schemeClr val="bg1"/>
                    </a:solidFill>
                    <a:latin typeface="Consolas" panose="020B0609020204030204" pitchFamily="49" charset="0"/>
                    <a:cs typeface="Segoe UI Black" panose="020B0A02040204020203" pitchFamily="34" charset="0"/>
                  </a:rPr>
                  <a:t>PCI Express</a:t>
                </a:r>
                <a:r>
                  <a:rPr lang="en-US" altLang="zh-CN" sz="1200" b="1" baseline="30000" dirty="0">
                    <a:solidFill>
                      <a:schemeClr val="bg1"/>
                    </a:solidFill>
                    <a:latin typeface="Consolas" panose="020B0609020204030204" pitchFamily="49" charset="0"/>
                    <a:cs typeface="Segoe UI Black" panose="020B0A02040204020203" pitchFamily="34" charset="0"/>
                  </a:rPr>
                  <a:t>*</a:t>
                </a:r>
              </a:p>
              <a:p>
                <a:r>
                  <a:rPr lang="en-US" altLang="zh-CN" sz="1200" b="1" dirty="0">
                    <a:solidFill>
                      <a:schemeClr val="bg1"/>
                    </a:solidFill>
                    <a:latin typeface="Consolas" panose="020B0609020204030204" pitchFamily="49" charset="0"/>
                    <a:cs typeface="Segoe UI Black" panose="020B0A02040204020203" pitchFamily="34" charset="0"/>
                  </a:rPr>
                  <a:t>x16 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8" name="组合 137"/>
            <p:cNvGrpSpPr/>
            <p:nvPr/>
          </p:nvGrpSpPr>
          <p:grpSpPr>
            <a:xfrm>
              <a:off x="6189208" y="3938637"/>
              <a:ext cx="1577743" cy="461665"/>
              <a:chOff x="1507328" y="2222626"/>
              <a:chExt cx="1828799" cy="461665"/>
            </a:xfrm>
          </p:grpSpPr>
          <p:sp>
            <p:nvSpPr>
              <p:cNvPr id="197" name="矩形: 圆角 10"/>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文本框 197"/>
              <p:cNvSpPr txBox="1"/>
              <p:nvPr/>
            </p:nvSpPr>
            <p:spPr>
              <a:xfrm>
                <a:off x="1529155" y="2222626"/>
                <a:ext cx="178970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ea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High</a:t>
                </a:r>
              </a:p>
              <a:p>
                <a:pPr algn="ctr"/>
                <a:r>
                  <a:rPr lang="en-US" altLang="zh-CN" sz="1200" b="1" dirty="0">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9" name="组合 138"/>
            <p:cNvGrpSpPr/>
            <p:nvPr/>
          </p:nvGrpSpPr>
          <p:grpSpPr>
            <a:xfrm>
              <a:off x="6174308" y="4438803"/>
              <a:ext cx="1577743" cy="461665"/>
              <a:chOff x="1507328" y="2222626"/>
              <a:chExt cx="1828799" cy="461665"/>
            </a:xfrm>
          </p:grpSpPr>
          <p:sp>
            <p:nvSpPr>
              <p:cNvPr id="195" name="矩形: 圆角 13"/>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1775351" y="2222626"/>
                <a:ext cx="129731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0" name="组合 139"/>
            <p:cNvGrpSpPr/>
            <p:nvPr/>
          </p:nvGrpSpPr>
          <p:grpSpPr>
            <a:xfrm>
              <a:off x="6174307" y="4952476"/>
              <a:ext cx="1577743" cy="461665"/>
              <a:chOff x="1507328" y="2222626"/>
              <a:chExt cx="1828799" cy="461665"/>
            </a:xfrm>
          </p:grpSpPr>
          <p:sp>
            <p:nvSpPr>
              <p:cNvPr id="193" name="矩形: 圆角 16"/>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p:cNvSpPr txBox="1"/>
              <p:nvPr/>
            </p:nvSpPr>
            <p:spPr>
              <a:xfrm>
                <a:off x="1676881" y="2222626"/>
                <a:ext cx="1494265"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8 Hi-Speed</a:t>
                </a:r>
              </a:p>
              <a:p>
                <a:pPr algn="ctr"/>
                <a:r>
                  <a:rPr lang="en-US" altLang="zh-CN" sz="1200" b="1" dirty="0">
                    <a:solidFill>
                      <a:schemeClr val="bg1"/>
                    </a:solidFill>
                    <a:latin typeface="Consolas" panose="020B0609020204030204" pitchFamily="49" charset="0"/>
                    <a:cs typeface="Segoe UI Black" panose="020B0A02040204020203" pitchFamily="34" charset="0"/>
                  </a:rPr>
                  <a:t>USB 2.0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1" name="组合 140"/>
            <p:cNvGrpSpPr/>
            <p:nvPr/>
          </p:nvGrpSpPr>
          <p:grpSpPr>
            <a:xfrm>
              <a:off x="10081183" y="2394395"/>
              <a:ext cx="1208041" cy="399393"/>
              <a:chOff x="1507328" y="2245486"/>
              <a:chExt cx="1828799" cy="399393"/>
            </a:xfrm>
          </p:grpSpPr>
          <p:sp>
            <p:nvSpPr>
              <p:cNvPr id="191" name="矩形: 圆角 19"/>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2" name="组合 141"/>
            <p:cNvGrpSpPr/>
            <p:nvPr/>
          </p:nvGrpSpPr>
          <p:grpSpPr>
            <a:xfrm>
              <a:off x="10081183" y="3085956"/>
              <a:ext cx="1208041" cy="399393"/>
              <a:chOff x="1507328" y="2245486"/>
              <a:chExt cx="1828799" cy="399393"/>
            </a:xfrm>
          </p:grpSpPr>
          <p:sp>
            <p:nvSpPr>
              <p:cNvPr id="189" name="矩形: 圆角 22"/>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3" name="组合 142"/>
            <p:cNvGrpSpPr/>
            <p:nvPr/>
          </p:nvGrpSpPr>
          <p:grpSpPr>
            <a:xfrm>
              <a:off x="10081183" y="3938637"/>
              <a:ext cx="1208041" cy="461665"/>
              <a:chOff x="1507328" y="2214349"/>
              <a:chExt cx="1828799" cy="461665"/>
            </a:xfrm>
          </p:grpSpPr>
          <p:sp>
            <p:nvSpPr>
              <p:cNvPr id="187" name="矩形: 圆角 25"/>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p:cNvSpPr txBox="1"/>
              <p:nvPr/>
            </p:nvSpPr>
            <p:spPr>
              <a:xfrm>
                <a:off x="1722798" y="2214349"/>
                <a:ext cx="1437100"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Serial</a:t>
                </a:r>
              </a:p>
              <a:p>
                <a:pPr algn="ctr"/>
                <a:r>
                  <a:rPr lang="en-US" altLang="zh-CN" sz="1200" b="1" dirty="0">
                    <a:solidFill>
                      <a:schemeClr val="bg1"/>
                    </a:solidFill>
                    <a:latin typeface="Consolas" panose="020B0609020204030204" pitchFamily="49" charset="0"/>
                    <a:cs typeface="Segoe UI Black" panose="020B0A02040204020203" pitchFamily="34" charset="0"/>
                  </a:rPr>
                  <a:t>ATA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4" name="组合 143"/>
            <p:cNvGrpSpPr/>
            <p:nvPr/>
          </p:nvGrpSpPr>
          <p:grpSpPr>
            <a:xfrm>
              <a:off x="10094143" y="4465348"/>
              <a:ext cx="1208041" cy="399393"/>
              <a:chOff x="1507328" y="2245486"/>
              <a:chExt cx="1828799" cy="399393"/>
            </a:xfrm>
          </p:grpSpPr>
          <p:sp>
            <p:nvSpPr>
              <p:cNvPr id="185" name="矩形: 圆角 28"/>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p:cNvSpPr txBox="1"/>
              <p:nvPr/>
            </p:nvSpPr>
            <p:spPr>
              <a:xfrm>
                <a:off x="1960408" y="2306682"/>
                <a:ext cx="922637"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5" name="组合 144"/>
            <p:cNvGrpSpPr/>
            <p:nvPr/>
          </p:nvGrpSpPr>
          <p:grpSpPr>
            <a:xfrm>
              <a:off x="10081183" y="4944199"/>
              <a:ext cx="1840177" cy="461665"/>
              <a:chOff x="1507328" y="2214350"/>
              <a:chExt cx="1828799" cy="461665"/>
            </a:xfrm>
          </p:grpSpPr>
          <p:sp>
            <p:nvSpPr>
              <p:cNvPr id="183" name="矩形: 圆角 31"/>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a:off x="1571426" y="2214350"/>
                <a:ext cx="1703334"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Matrix</a:t>
                </a:r>
              </a:p>
              <a:p>
                <a:pPr algn="ctr"/>
                <a:r>
                  <a:rPr lang="en-US" altLang="zh-CN" sz="1200" b="1" dirty="0">
                    <a:solidFill>
                      <a:schemeClr val="bg1"/>
                    </a:solidFill>
                    <a:latin typeface="Consolas" panose="020B0609020204030204" pitchFamily="49" charset="0"/>
                    <a:cs typeface="Segoe UI Black" panose="020B0A02040204020203" pitchFamily="34" charset="0"/>
                  </a:rPr>
                  <a:t>Storage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6" name="组合 145"/>
            <p:cNvGrpSpPr/>
            <p:nvPr/>
          </p:nvGrpSpPr>
          <p:grpSpPr>
            <a:xfrm>
              <a:off x="8144719" y="5804915"/>
              <a:ext cx="1551230" cy="461665"/>
              <a:chOff x="1507328" y="2214350"/>
              <a:chExt cx="1828799" cy="461665"/>
            </a:xfrm>
          </p:grpSpPr>
          <p:sp>
            <p:nvSpPr>
              <p:cNvPr id="181" name="矩形: 圆角 34"/>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文本框 181"/>
              <p:cNvSpPr txBox="1"/>
              <p:nvPr/>
            </p:nvSpPr>
            <p:spPr>
              <a:xfrm>
                <a:off x="1782526" y="2214350"/>
                <a:ext cx="1281166"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BIOS Supports</a:t>
                </a:r>
              </a:p>
              <a:p>
                <a:pPr algn="ctr"/>
                <a:r>
                  <a:rPr lang="en-US" altLang="zh-CN" sz="1200" b="1" dirty="0">
                    <a:solidFill>
                      <a:schemeClr val="bg1"/>
                    </a:solidFill>
                    <a:latin typeface="Consolas" panose="020B0609020204030204" pitchFamily="49" charset="0"/>
                    <a:cs typeface="Segoe UI Black" panose="020B0A02040204020203" pitchFamily="34" charset="0"/>
                  </a:rPr>
                  <a:t>HT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7" name="组合 146"/>
            <p:cNvGrpSpPr/>
            <p:nvPr/>
          </p:nvGrpSpPr>
          <p:grpSpPr>
            <a:xfrm>
              <a:off x="8174389" y="1130300"/>
              <a:ext cx="1459053" cy="646331"/>
              <a:chOff x="5458594" y="1187636"/>
              <a:chExt cx="1459053" cy="646331"/>
            </a:xfrm>
          </p:grpSpPr>
          <p:sp>
            <p:nvSpPr>
              <p:cNvPr id="179" name="矩形 178"/>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p:cNvSpPr txBox="1"/>
              <p:nvPr/>
            </p:nvSpPr>
            <p:spPr>
              <a:xfrm>
                <a:off x="5458594" y="1187636"/>
                <a:ext cx="1459053" cy="646331"/>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dirty="0">
                    <a:solidFill>
                      <a:schemeClr val="bg1"/>
                    </a:solidFill>
                    <a:latin typeface="Consolas" panose="020B0609020204030204" pitchFamily="49" charset="0"/>
                    <a:cs typeface="Segoe UI Black" panose="020B0A02040204020203" pitchFamily="34" charset="0"/>
                  </a:rPr>
                  <a:t>Processor</a:t>
                </a:r>
              </a:p>
              <a:p>
                <a:pPr algn="ctr"/>
                <a:r>
                  <a:rPr lang="en-US" altLang="zh-CN" sz="1200" b="1" dirty="0">
                    <a:solidFill>
                      <a:schemeClr val="bg1"/>
                    </a:solidFill>
                    <a:latin typeface="Consolas" panose="020B0609020204030204" pitchFamily="49" charset="0"/>
                    <a:cs typeface="Segoe UI Black" panose="020B0A02040204020203" pitchFamily="34" charset="0"/>
                  </a:rPr>
                  <a:t>Extreme Edition</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cxnSp>
          <p:nvCxnSpPr>
            <p:cNvPr id="148" name="直接连接符 147"/>
            <p:cNvCxnSpPr>
              <a:stCxn id="202" idx="2"/>
              <a:endCxn id="177" idx="0"/>
            </p:cNvCxnSpPr>
            <p:nvPr/>
          </p:nvCxnSpPr>
          <p:spPr>
            <a:xfrm>
              <a:off x="8908181" y="3498049"/>
              <a:ext cx="0" cy="46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8898556" y="3498049"/>
              <a:ext cx="0" cy="467393"/>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9630085" y="2604082"/>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9639610" y="33179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9636686"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9636685"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9636684"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7762758"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762757"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7762756"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7752050" y="29525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8891759" y="1767106"/>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8898556" y="5383453"/>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7752050" y="289441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62" name="矩形 161"/>
            <p:cNvSpPr/>
            <p:nvPr/>
          </p:nvSpPr>
          <p:spPr>
            <a:xfrm>
              <a:off x="7751563" y="4644022"/>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3" name="矩形 162"/>
            <p:cNvSpPr/>
            <p:nvPr/>
          </p:nvSpPr>
          <p:spPr>
            <a:xfrm>
              <a:off x="7730683" y="5141483"/>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4" name="矩形 163"/>
            <p:cNvSpPr/>
            <p:nvPr/>
          </p:nvSpPr>
          <p:spPr>
            <a:xfrm>
              <a:off x="9626729" y="4632864"/>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6" name="矩形 165"/>
            <p:cNvSpPr/>
            <p:nvPr/>
          </p:nvSpPr>
          <p:spPr>
            <a:xfrm>
              <a:off x="10308474" y="2800687"/>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167" name="矩形 166"/>
            <p:cNvSpPr/>
            <p:nvPr/>
          </p:nvSpPr>
          <p:spPr>
            <a:xfrm>
              <a:off x="10083115" y="2146069"/>
              <a:ext cx="1204176"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Dual Channel</a:t>
              </a:r>
              <a:endParaRPr lang="zh-CN" altLang="en-US" sz="1200" b="1" dirty="0"/>
            </a:p>
          </p:txBody>
        </p:sp>
        <p:sp>
          <p:nvSpPr>
            <p:cNvPr id="168" name="矩形 167"/>
            <p:cNvSpPr/>
            <p:nvPr/>
          </p:nvSpPr>
          <p:spPr>
            <a:xfrm>
              <a:off x="8465155" y="1868449"/>
              <a:ext cx="1211083" cy="278588"/>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8.5GB/s</a:t>
              </a:r>
              <a:endParaRPr lang="zh-CN" altLang="en-US" sz="1200" b="1" dirty="0"/>
            </a:p>
          </p:txBody>
        </p:sp>
        <p:sp>
          <p:nvSpPr>
            <p:cNvPr id="169" name="矩形 168"/>
            <p:cNvSpPr/>
            <p:nvPr/>
          </p:nvSpPr>
          <p:spPr>
            <a:xfrm>
              <a:off x="7782586" y="2732347"/>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8.0</a:t>
              </a:r>
              <a:endParaRPr lang="zh-CN" altLang="en-US" sz="1200" b="1" dirty="0"/>
            </a:p>
          </p:txBody>
        </p:sp>
        <p:sp>
          <p:nvSpPr>
            <p:cNvPr id="170" name="矩形 169"/>
            <p:cNvSpPr/>
            <p:nvPr/>
          </p:nvSpPr>
          <p:spPr>
            <a:xfrm>
              <a:off x="7776613" y="4453182"/>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500</a:t>
              </a:r>
              <a:endParaRPr lang="zh-CN" altLang="en-US" sz="1200" b="1" dirty="0"/>
            </a:p>
          </p:txBody>
        </p:sp>
        <p:sp>
          <p:nvSpPr>
            <p:cNvPr id="171" name="矩形 170"/>
            <p:cNvSpPr/>
            <p:nvPr/>
          </p:nvSpPr>
          <p:spPr>
            <a:xfrm>
              <a:off x="7799817" y="4962222"/>
              <a:ext cx="35458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60</a:t>
              </a:r>
              <a:endParaRPr lang="zh-CN" altLang="en-US" sz="1200" b="1" dirty="0"/>
            </a:p>
          </p:txBody>
        </p:sp>
        <p:sp>
          <p:nvSpPr>
            <p:cNvPr id="173" name="矩形 172"/>
            <p:cNvSpPr/>
            <p:nvPr/>
          </p:nvSpPr>
          <p:spPr>
            <a:xfrm>
              <a:off x="9646871" y="4451799"/>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74" name="矩形 173"/>
            <p:cNvSpPr/>
            <p:nvPr/>
          </p:nvSpPr>
          <p:spPr>
            <a:xfrm>
              <a:off x="8312091" y="3671266"/>
              <a:ext cx="609462"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2GB/s</a:t>
              </a:r>
              <a:endParaRPr lang="zh-CN" altLang="en-US" sz="1200" b="1" dirty="0"/>
            </a:p>
          </p:txBody>
        </p:sp>
        <p:sp>
          <p:nvSpPr>
            <p:cNvPr id="175" name="矩形 174"/>
            <p:cNvSpPr/>
            <p:nvPr/>
          </p:nvSpPr>
          <p:spPr>
            <a:xfrm>
              <a:off x="8936781" y="366593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DMI</a:t>
              </a:r>
              <a:endParaRPr lang="zh-CN" altLang="en-US" sz="1200" b="1" dirty="0"/>
            </a:p>
          </p:txBody>
        </p:sp>
        <p:grpSp>
          <p:nvGrpSpPr>
            <p:cNvPr id="176" name="组合 175"/>
            <p:cNvGrpSpPr/>
            <p:nvPr/>
          </p:nvGrpSpPr>
          <p:grpSpPr>
            <a:xfrm>
              <a:off x="8203988" y="3965442"/>
              <a:ext cx="1408386" cy="1408386"/>
              <a:chOff x="7462345" y="2301766"/>
              <a:chExt cx="1408386" cy="1408386"/>
            </a:xfrm>
          </p:grpSpPr>
          <p:sp>
            <p:nvSpPr>
              <p:cNvPr id="177" name="矩形 176"/>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矩形: 圆角 69"/>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ICH6R</a:t>
                </a:r>
                <a:endParaRPr lang="zh-CN" altLang="en-US" sz="1400" b="1" dirty="0"/>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MCH</a:t>
            </a:r>
            <a:r>
              <a:rPr lang="zh-CN" altLang="en-US" dirty="0"/>
              <a:t>与</a:t>
            </a:r>
            <a:r>
              <a:rPr lang="en-US" altLang="zh-CN" dirty="0"/>
              <a:t>ICH</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2"/>
          <a:stretch>
            <a:fillRect/>
          </a:stretch>
        </p:blipFill>
        <p:spPr>
          <a:xfrm>
            <a:off x="783096" y="1189526"/>
            <a:ext cx="10220325" cy="5143500"/>
          </a:xfrm>
          <a:prstGeom prst="rect">
            <a:avLst/>
          </a:prstGeom>
        </p:spPr>
      </p:pic>
      <p:sp>
        <p:nvSpPr>
          <p:cNvPr id="6" name="矩形 5"/>
          <p:cNvSpPr/>
          <p:nvPr/>
        </p:nvSpPr>
        <p:spPr>
          <a:xfrm>
            <a:off x="1797538" y="5110847"/>
            <a:ext cx="6096000" cy="961289"/>
          </a:xfrm>
          <a:prstGeom prst="rect">
            <a:avLst/>
          </a:prstGeom>
        </p:spPr>
        <p:txBody>
          <a:bodyPr>
            <a:spAutoFit/>
          </a:bodyPr>
          <a:lstStyle/>
          <a:p>
            <a:pPr>
              <a:lnSpc>
                <a:spcPct val="150000"/>
              </a:lnSpc>
            </a:pPr>
            <a:r>
              <a:rPr lang="zh-CN" altLang="en-US" sz="2000" dirty="0">
                <a:solidFill>
                  <a:srgbClr val="0099FF"/>
                </a:solidFill>
              </a:rPr>
              <a:t>并行同步数据传输</a:t>
            </a:r>
          </a:p>
          <a:p>
            <a:pPr>
              <a:lnSpc>
                <a:spcPct val="150000"/>
              </a:lnSpc>
            </a:pPr>
            <a:r>
              <a:rPr lang="zh-CN" altLang="en-US" sz="2000" dirty="0">
                <a:solidFill>
                  <a:srgbClr val="0099FF"/>
                </a:solidFill>
              </a:rPr>
              <a:t>北桥内部采用交换互连</a:t>
            </a:r>
            <a:r>
              <a:rPr lang="en-US" altLang="zh-CN" sz="2000" dirty="0">
                <a:solidFill>
                  <a:srgbClr val="0099FF"/>
                </a:solidFill>
              </a:rPr>
              <a:t>switch</a:t>
            </a:r>
            <a:r>
              <a:rPr lang="zh-CN" altLang="en-US" sz="2000" dirty="0">
                <a:solidFill>
                  <a:srgbClr val="0099FF"/>
                </a:solidFill>
              </a:rPr>
              <a:t>结构</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采用 </a:t>
            </a:r>
            <a:r>
              <a:rPr lang="en-US" altLang="zh-CN"/>
              <a:t>QPI </a:t>
            </a:r>
            <a:r>
              <a:rPr lang="zh-CN" altLang="en-US"/>
              <a:t>总线的计算机系统总线结构</a:t>
            </a:r>
            <a:endParaRPr lang="zh-CN" altLang="en-US" dirty="0"/>
          </a:p>
        </p:txBody>
      </p:sp>
      <p:grpSp>
        <p:nvGrpSpPr>
          <p:cNvPr id="3" name="组合 2"/>
          <p:cNvGrpSpPr/>
          <p:nvPr/>
        </p:nvGrpSpPr>
        <p:grpSpPr>
          <a:xfrm>
            <a:off x="2666969" y="990600"/>
            <a:ext cx="6548161" cy="5372100"/>
            <a:chOff x="787139" y="1130300"/>
            <a:chExt cx="6182703" cy="5072280"/>
          </a:xfrm>
        </p:grpSpPr>
        <p:cxnSp>
          <p:nvCxnSpPr>
            <p:cNvPr id="31" name="直接连接符 30"/>
            <p:cNvCxnSpPr/>
            <p:nvPr/>
          </p:nvCxnSpPr>
          <p:spPr>
            <a:xfrm>
              <a:off x="2362200" y="2930194"/>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299030" y="2238247"/>
              <a:ext cx="1400354" cy="1400354"/>
              <a:chOff x="7462345" y="2301766"/>
              <a:chExt cx="1408386" cy="1408386"/>
            </a:xfrm>
          </p:grpSpPr>
          <p:sp>
            <p:nvSpPr>
              <p:cNvPr id="74" name="矩形 73"/>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圆角 5"/>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X58</a:t>
                </a:r>
                <a:endParaRPr lang="en-US" altLang="zh-CN" sz="1400" b="1" dirty="0"/>
              </a:p>
              <a:p>
                <a:pPr algn="ctr"/>
                <a:r>
                  <a:rPr lang="en-US" altLang="zh-CN" sz="1400" b="1"/>
                  <a:t>IOH</a:t>
                </a:r>
                <a:endParaRPr lang="zh-CN" altLang="en-US" sz="1400" b="1" dirty="0"/>
              </a:p>
            </p:txBody>
          </p:sp>
        </p:grpSp>
        <p:grpSp>
          <p:nvGrpSpPr>
            <p:cNvPr id="19" name="组合 18"/>
            <p:cNvGrpSpPr/>
            <p:nvPr/>
          </p:nvGrpSpPr>
          <p:grpSpPr>
            <a:xfrm>
              <a:off x="3240099" y="5805464"/>
              <a:ext cx="1542383" cy="397116"/>
              <a:chOff x="1507328" y="2245486"/>
              <a:chExt cx="1828799" cy="399393"/>
            </a:xfrm>
          </p:grpSpPr>
          <p:sp>
            <p:nvSpPr>
              <p:cNvPr id="54" name="矩形: 圆角 34"/>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713953" y="2301722"/>
                <a:ext cx="1427788" cy="278587"/>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BIOS Support</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21" name="直接连接符 20"/>
            <p:cNvCxnSpPr>
              <a:stCxn id="75" idx="2"/>
              <a:endCxn id="50" idx="0"/>
            </p:cNvCxnSpPr>
            <p:nvPr/>
          </p:nvCxnSpPr>
          <p:spPr>
            <a:xfrm>
              <a:off x="3999207" y="3480791"/>
              <a:ext cx="0" cy="464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989637" y="3480791"/>
              <a:ext cx="0" cy="464728"/>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23557" y="4148382"/>
              <a:ext cx="64292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723555" y="5164496"/>
              <a:ext cx="71733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184400" y="4140152"/>
              <a:ext cx="1231463"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362200" y="4637467"/>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362200" y="5164496"/>
              <a:ext cx="9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82879" y="1759719"/>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989637" y="5355442"/>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2510209" y="2915868"/>
              <a:ext cx="800219" cy="261610"/>
            </a:xfrm>
            <a:prstGeom prst="rect">
              <a:avLst/>
            </a:prstGeom>
          </p:spPr>
          <p:txBody>
            <a:bodyPr wrap="none">
              <a:spAutoFit/>
            </a:bodyPr>
            <a:lstStyle/>
            <a:p>
              <a:r>
                <a:rPr lang="en-US" altLang="zh-CN" sz="1100" b="1">
                  <a:latin typeface="Consolas" panose="020B0609020204030204" pitchFamily="49" charset="0"/>
                  <a:cs typeface="Segoe UI Black" panose="020B0A02040204020203" pitchFamily="34" charset="0"/>
                </a:rPr>
                <a:t>Up to 32</a:t>
              </a:r>
              <a:endParaRPr lang="zh-CN" altLang="en-US" sz="1100" dirty="0"/>
            </a:p>
          </p:txBody>
        </p:sp>
        <p:sp>
          <p:nvSpPr>
            <p:cNvPr id="35" name="矩形 34"/>
            <p:cNvSpPr/>
            <p:nvPr/>
          </p:nvSpPr>
          <p:spPr>
            <a:xfrm>
              <a:off x="2626149" y="4598077"/>
              <a:ext cx="524503"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each</a:t>
              </a:r>
              <a:endParaRPr lang="zh-CN" altLang="en-US" sz="1200" b="1" dirty="0"/>
            </a:p>
          </p:txBody>
        </p:sp>
        <p:sp>
          <p:nvSpPr>
            <p:cNvPr id="41" name="矩形 40"/>
            <p:cNvSpPr/>
            <p:nvPr/>
          </p:nvSpPr>
          <p:spPr>
            <a:xfrm>
              <a:off x="3551059" y="1859352"/>
              <a:ext cx="1289135"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QPI  25.6GB/s</a:t>
              </a:r>
              <a:endParaRPr lang="zh-CN" altLang="en-US" sz="1200" b="1" dirty="0"/>
            </a:p>
          </p:txBody>
        </p:sp>
        <p:sp>
          <p:nvSpPr>
            <p:cNvPr id="43" name="矩形 42"/>
            <p:cNvSpPr/>
            <p:nvPr/>
          </p:nvSpPr>
          <p:spPr>
            <a:xfrm>
              <a:off x="2529614" y="4404280"/>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500MB/s</a:t>
              </a:r>
              <a:endParaRPr lang="zh-CN" altLang="en-US" sz="1200" b="1" dirty="0"/>
            </a:p>
          </p:txBody>
        </p:sp>
        <p:sp>
          <p:nvSpPr>
            <p:cNvPr id="45" name="矩形 44"/>
            <p:cNvSpPr/>
            <p:nvPr/>
          </p:nvSpPr>
          <p:spPr>
            <a:xfrm>
              <a:off x="4691568" y="4930374"/>
              <a:ext cx="609462"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3Gb/s</a:t>
              </a:r>
              <a:endParaRPr lang="zh-CN" altLang="en-US" sz="1200" b="1" dirty="0"/>
            </a:p>
          </p:txBody>
        </p:sp>
        <p:sp>
          <p:nvSpPr>
            <p:cNvPr id="48" name="矩形 47"/>
            <p:cNvSpPr/>
            <p:nvPr/>
          </p:nvSpPr>
          <p:spPr>
            <a:xfrm>
              <a:off x="3551639" y="3690790"/>
              <a:ext cx="1289135"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DMI   2GB/s  </a:t>
              </a:r>
              <a:endParaRPr lang="zh-CN" altLang="en-US" sz="1200" b="1" dirty="0"/>
            </a:p>
          </p:txBody>
        </p:sp>
        <p:grpSp>
          <p:nvGrpSpPr>
            <p:cNvPr id="49" name="组合 48"/>
            <p:cNvGrpSpPr/>
            <p:nvPr/>
          </p:nvGrpSpPr>
          <p:grpSpPr>
            <a:xfrm>
              <a:off x="3299030" y="3945518"/>
              <a:ext cx="1400354" cy="1400354"/>
              <a:chOff x="7462345" y="2301766"/>
              <a:chExt cx="1408386" cy="1408386"/>
            </a:xfrm>
          </p:grpSpPr>
          <p:sp>
            <p:nvSpPr>
              <p:cNvPr id="50" name="矩形 49"/>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圆角 69"/>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ICH10</a:t>
                </a:r>
                <a:endParaRPr lang="zh-CN" altLang="en-US" sz="1400" b="1" dirty="0"/>
              </a:p>
            </p:txBody>
          </p:sp>
        </p:grpSp>
        <p:cxnSp>
          <p:nvCxnSpPr>
            <p:cNvPr id="82" name="直接连接符 81"/>
            <p:cNvCxnSpPr/>
            <p:nvPr/>
          </p:nvCxnSpPr>
          <p:spPr>
            <a:xfrm>
              <a:off x="4552714" y="1276564"/>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533125" y="146311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552714" y="167234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5164160" y="1178138"/>
              <a:ext cx="1201152" cy="569961"/>
              <a:chOff x="1332597" y="1021024"/>
              <a:chExt cx="1828799" cy="662888"/>
            </a:xfrm>
          </p:grpSpPr>
          <p:sp>
            <p:nvSpPr>
              <p:cNvPr id="64" name="矩形: 圆角 19"/>
              <p:cNvSpPr/>
              <p:nvPr/>
            </p:nvSpPr>
            <p:spPr>
              <a:xfrm>
                <a:off x="1332597" y="1021024"/>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sp>
            <p:nvSpPr>
              <p:cNvPr id="76" name="矩形: 圆角 19"/>
              <p:cNvSpPr/>
              <p:nvPr/>
            </p:nvSpPr>
            <p:spPr>
              <a:xfrm>
                <a:off x="1332597" y="1251388"/>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sp>
            <p:nvSpPr>
              <p:cNvPr id="77" name="矩形: 圆角 19"/>
              <p:cNvSpPr/>
              <p:nvPr/>
            </p:nvSpPr>
            <p:spPr>
              <a:xfrm>
                <a:off x="1332597" y="1481752"/>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grpSp>
        <p:grpSp>
          <p:nvGrpSpPr>
            <p:cNvPr id="20" name="组合 19"/>
            <p:cNvGrpSpPr/>
            <p:nvPr/>
          </p:nvGrpSpPr>
          <p:grpSpPr>
            <a:xfrm>
              <a:off x="3287777" y="1130300"/>
              <a:ext cx="1391335" cy="631281"/>
              <a:chOff x="5476875" y="1191413"/>
              <a:chExt cx="1399315" cy="634902"/>
            </a:xfrm>
          </p:grpSpPr>
          <p:sp>
            <p:nvSpPr>
              <p:cNvPr id="52" name="矩形 51"/>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5571841" y="1254584"/>
                <a:ext cx="1211083"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Core</a:t>
                </a:r>
                <a:r>
                  <a:rPr lang="en-US" altLang="zh-CN" sz="1100" b="1" baseline="40000">
                    <a:solidFill>
                      <a:schemeClr val="bg1"/>
                    </a:solidFill>
                    <a:latin typeface="Consolas" panose="020B0609020204030204" pitchFamily="49" charset="0"/>
                    <a:cs typeface="Segoe UI Black" panose="020B0A02040204020203" pitchFamily="34" charset="0"/>
                  </a:rPr>
                  <a:t>TM</a:t>
                </a:r>
                <a:endParaRPr lang="en-US" altLang="zh-CN" sz="1200" b="1" baseline="40000">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I7 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sp>
          <p:nvSpPr>
            <p:cNvPr id="87" name="矩形 86"/>
            <p:cNvSpPr/>
            <p:nvPr/>
          </p:nvSpPr>
          <p:spPr>
            <a:xfrm>
              <a:off x="2537976" y="3909307"/>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480Mb/s</a:t>
              </a:r>
            </a:p>
          </p:txBody>
        </p:sp>
        <p:sp>
          <p:nvSpPr>
            <p:cNvPr id="89" name="矩形 88"/>
            <p:cNvSpPr/>
            <p:nvPr/>
          </p:nvSpPr>
          <p:spPr>
            <a:xfrm>
              <a:off x="3940515" y="5450096"/>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LPC/SPI</a:t>
              </a:r>
              <a:endParaRPr lang="zh-CN" altLang="en-US" sz="1200" b="1" dirty="0"/>
            </a:p>
          </p:txBody>
        </p:sp>
        <p:grpSp>
          <p:nvGrpSpPr>
            <p:cNvPr id="18" name="组合 17"/>
            <p:cNvGrpSpPr/>
            <p:nvPr/>
          </p:nvGrpSpPr>
          <p:grpSpPr>
            <a:xfrm>
              <a:off x="5213145" y="4949656"/>
              <a:ext cx="1538270" cy="397116"/>
              <a:chOff x="1507328" y="2245486"/>
              <a:chExt cx="1828799" cy="399393"/>
            </a:xfrm>
          </p:grpSpPr>
          <p:sp>
            <p:nvSpPr>
              <p:cNvPr id="56" name="矩形: 圆角 31"/>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032303" y="2305887"/>
                <a:ext cx="825574" cy="278587"/>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SATA</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6" name="组合 15"/>
            <p:cNvGrpSpPr/>
            <p:nvPr/>
          </p:nvGrpSpPr>
          <p:grpSpPr>
            <a:xfrm>
              <a:off x="5043015" y="3927113"/>
              <a:ext cx="1926827" cy="461666"/>
              <a:chOff x="1265939" y="2214349"/>
              <a:chExt cx="2350813" cy="464314"/>
            </a:xfrm>
          </p:grpSpPr>
          <p:sp>
            <p:nvSpPr>
              <p:cNvPr id="60" name="矩形: 圆角 25"/>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1265939" y="2214349"/>
                <a:ext cx="2350813" cy="464314"/>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High</a:t>
                </a:r>
              </a:p>
              <a:p>
                <a:pPr algn="ctr"/>
                <a:r>
                  <a:rPr lang="en-US" altLang="zh-CN" sz="1200" b="1">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sp>
          <p:nvSpPr>
            <p:cNvPr id="101" name="矩形 100"/>
            <p:cNvSpPr/>
            <p:nvPr/>
          </p:nvSpPr>
          <p:spPr>
            <a:xfrm>
              <a:off x="2646858" y="4100638"/>
              <a:ext cx="492443" cy="261610"/>
            </a:xfrm>
            <a:prstGeom prst="rect">
              <a:avLst/>
            </a:prstGeom>
          </p:spPr>
          <p:txBody>
            <a:bodyPr wrap="none">
              <a:spAutoFit/>
            </a:bodyPr>
            <a:lstStyle/>
            <a:p>
              <a:r>
                <a:rPr lang="en-US" altLang="zh-CN" sz="1100" b="1">
                  <a:latin typeface="Consolas" panose="020B0609020204030204" pitchFamily="49" charset="0"/>
                  <a:cs typeface="Segoe UI Black" panose="020B0A02040204020203" pitchFamily="34" charset="0"/>
                </a:rPr>
                <a:t>each</a:t>
              </a:r>
              <a:endParaRPr lang="zh-CN" altLang="en-US" sz="1100" b="1" dirty="0"/>
            </a:p>
          </p:txBody>
        </p:sp>
        <p:sp>
          <p:nvSpPr>
            <p:cNvPr id="103" name="矩形 102"/>
            <p:cNvSpPr/>
            <p:nvPr/>
          </p:nvSpPr>
          <p:spPr>
            <a:xfrm>
              <a:off x="2583669" y="2663807"/>
              <a:ext cx="609462"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1GB/s</a:t>
              </a:r>
              <a:endParaRPr lang="zh-CN" altLang="en-US" sz="1200" dirty="0"/>
            </a:p>
          </p:txBody>
        </p:sp>
        <p:grpSp>
          <p:nvGrpSpPr>
            <p:cNvPr id="10" name="组合 9"/>
            <p:cNvGrpSpPr/>
            <p:nvPr/>
          </p:nvGrpSpPr>
          <p:grpSpPr>
            <a:xfrm>
              <a:off x="787139" y="2707592"/>
              <a:ext cx="1664530" cy="461666"/>
              <a:chOff x="1678806" y="2221303"/>
              <a:chExt cx="1674076" cy="464314"/>
            </a:xfrm>
          </p:grpSpPr>
          <p:sp>
            <p:nvSpPr>
              <p:cNvPr id="72" name="矩形: 圆角 7"/>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1714568" y="2221303"/>
                <a:ext cx="1638314" cy="464314"/>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PCI Express</a:t>
                </a:r>
                <a:r>
                  <a:rPr lang="en-US" altLang="zh-CN" sz="1200" b="1" baseline="30000">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2.0</a:t>
                </a:r>
                <a:endParaRPr lang="en-US" altLang="zh-CN" sz="1200" b="1" baseline="30000" dirty="0">
                  <a:solidFill>
                    <a:schemeClr val="bg1"/>
                  </a:solidFill>
                  <a:latin typeface="Consolas" panose="020B0609020204030204" pitchFamily="49" charset="0"/>
                  <a:cs typeface="Segoe UI Black" panose="020B0A02040204020203" pitchFamily="34" charset="0"/>
                </a:endParaRPr>
              </a:p>
              <a:p>
                <a:r>
                  <a:rPr lang="en-US" altLang="zh-CN" sz="1200" b="1">
                    <a:solidFill>
                      <a:schemeClr val="bg1"/>
                    </a:solidFill>
                    <a:latin typeface="Consolas" panose="020B0609020204030204" pitchFamily="49" charset="0"/>
                    <a:cs typeface="Segoe UI Black" panose="020B0A02040204020203" pitchFamily="34" charset="0"/>
                  </a:rPr>
                  <a:t> 32lanes </a:t>
                </a:r>
                <a:r>
                  <a:rPr lang="en-US" altLang="zh-CN" sz="1200" b="1" dirty="0">
                    <a:solidFill>
                      <a:schemeClr val="bg1"/>
                    </a:solidFill>
                    <a:latin typeface="Consolas" panose="020B0609020204030204" pitchFamily="49" charset="0"/>
                    <a:cs typeface="Segoe UI Black" panose="020B0A02040204020203" pitchFamily="34" charset="0"/>
                  </a:rPr>
                  <a:t>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1" name="组合 10"/>
            <p:cNvGrpSpPr/>
            <p:nvPr/>
          </p:nvGrpSpPr>
          <p:grpSpPr>
            <a:xfrm>
              <a:off x="879815" y="3918868"/>
              <a:ext cx="1568745" cy="461666"/>
              <a:chOff x="1507328" y="2222623"/>
              <a:chExt cx="1828799" cy="464313"/>
            </a:xfrm>
          </p:grpSpPr>
          <p:sp>
            <p:nvSpPr>
              <p:cNvPr id="70" name="矩形: 圆角 10"/>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1821151" y="2222623"/>
                <a:ext cx="1205708"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12 USB 2.0</a:t>
                </a:r>
              </a:p>
              <a:p>
                <a:pPr algn="ctr"/>
                <a:r>
                  <a:rPr lang="en-US" altLang="zh-CN" sz="1200" b="1">
                    <a:solidFill>
                      <a:schemeClr val="bg1"/>
                    </a:solidFill>
                    <a:latin typeface="Consolas" panose="020B0609020204030204" pitchFamily="49" charset="0"/>
                    <a:cs typeface="Segoe UI Black" panose="020B0A02040204020203" pitchFamily="34" charset="0"/>
                  </a:rPr>
                  <a:t>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2" name="组合 11"/>
            <p:cNvGrpSpPr/>
            <p:nvPr/>
          </p:nvGrpSpPr>
          <p:grpSpPr>
            <a:xfrm>
              <a:off x="865000" y="4416184"/>
              <a:ext cx="1568745" cy="459033"/>
              <a:chOff x="1507328" y="2222624"/>
              <a:chExt cx="1828799" cy="461665"/>
            </a:xfrm>
          </p:grpSpPr>
          <p:sp>
            <p:nvSpPr>
              <p:cNvPr id="68" name="矩形: 圆角 13"/>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1775351" y="2222624"/>
                <a:ext cx="1297312" cy="461665"/>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a:t>
                </a:r>
                <a:r>
                  <a:rPr lang="en-US" altLang="zh-CN" sz="1200" b="1" dirty="0">
                    <a:solidFill>
                      <a:schemeClr val="bg1"/>
                    </a:solidFill>
                    <a:latin typeface="Consolas" panose="020B0609020204030204" pitchFamily="49" charset="0"/>
                    <a:cs typeface="Segoe UI Black" panose="020B0A02040204020203" pitchFamily="34" charset="0"/>
                  </a:rPr>
                  <a:t>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 name="组合 12"/>
            <p:cNvGrpSpPr/>
            <p:nvPr/>
          </p:nvGrpSpPr>
          <p:grpSpPr>
            <a:xfrm>
              <a:off x="864999" y="4926926"/>
              <a:ext cx="1568745" cy="461666"/>
              <a:chOff x="1507328" y="2222624"/>
              <a:chExt cx="1828799" cy="464313"/>
            </a:xfrm>
          </p:grpSpPr>
          <p:sp>
            <p:nvSpPr>
              <p:cNvPr id="66" name="矩形: 圆角 16"/>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1524030" y="2222624"/>
                <a:ext cx="1799965"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Integrated</a:t>
                </a:r>
              </a:p>
              <a:p>
                <a:pPr algn="ctr"/>
                <a:r>
                  <a:rPr lang="en-US" altLang="zh-CN" sz="1200" b="1">
                    <a:solidFill>
                      <a:schemeClr val="bg1"/>
                    </a:solidFill>
                    <a:latin typeface="Consolas" panose="020B0609020204030204" pitchFamily="49" charset="0"/>
                    <a:cs typeface="Segoe UI Black" panose="020B0A02040204020203" pitchFamily="34" charset="0"/>
                  </a:rPr>
                  <a:t>10/100/1000 MAC</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sp>
        <p:nvSpPr>
          <p:cNvPr id="4" name="矩形 3"/>
          <p:cNvSpPr/>
          <p:nvPr/>
        </p:nvSpPr>
        <p:spPr>
          <a:xfrm>
            <a:off x="7302715" y="2536034"/>
            <a:ext cx="2242922" cy="400110"/>
          </a:xfrm>
          <a:prstGeom prst="rect">
            <a:avLst/>
          </a:prstGeom>
        </p:spPr>
        <p:txBody>
          <a:bodyPr wrap="none">
            <a:spAutoFit/>
          </a:bodyPr>
          <a:lstStyle/>
          <a:p>
            <a:r>
              <a:rPr lang="zh-CN" altLang="en-US" sz="2000" dirty="0">
                <a:solidFill>
                  <a:srgbClr val="0099FF"/>
                </a:solidFill>
              </a:rPr>
              <a:t>内存直接连接CPU</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CPU+PCH </a:t>
            </a:r>
            <a:r>
              <a:rPr lang="zh-CN" altLang="en-US"/>
              <a:t>方案  北桥消失</a:t>
            </a:r>
            <a:endParaRPr lang="zh-CN" altLang="en-US" dirty="0"/>
          </a:p>
        </p:txBody>
      </p:sp>
      <p:grpSp>
        <p:nvGrpSpPr>
          <p:cNvPr id="4" name="组合 3"/>
          <p:cNvGrpSpPr/>
          <p:nvPr/>
        </p:nvGrpSpPr>
        <p:grpSpPr>
          <a:xfrm>
            <a:off x="1985540" y="1204617"/>
            <a:ext cx="7962218" cy="4855165"/>
            <a:chOff x="2747540" y="1678985"/>
            <a:chExt cx="6501300" cy="3964333"/>
          </a:xfrm>
        </p:grpSpPr>
        <p:cxnSp>
          <p:nvCxnSpPr>
            <p:cNvPr id="62" name="直接连接符 61"/>
            <p:cNvCxnSpPr/>
            <p:nvPr/>
          </p:nvCxnSpPr>
          <p:spPr>
            <a:xfrm>
              <a:off x="6786525" y="4079410"/>
              <a:ext cx="125652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474741" y="2370932"/>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5327240" y="5246202"/>
              <a:ext cx="1542383" cy="397116"/>
              <a:chOff x="1507328" y="2245486"/>
              <a:chExt cx="1828799" cy="399393"/>
            </a:xfrm>
          </p:grpSpPr>
          <p:sp>
            <p:nvSpPr>
              <p:cNvPr id="78" name="矩形: 圆角 34"/>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9" name="文本框 78"/>
              <p:cNvSpPr txBox="1"/>
              <p:nvPr/>
            </p:nvSpPr>
            <p:spPr>
              <a:xfrm>
                <a:off x="1701265" y="2301722"/>
                <a:ext cx="1453161"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BIOS Support</a:t>
                </a:r>
                <a:endParaRPr lang="en-US" altLang="zh-CN" sz="1400" b="1" dirty="0">
                  <a:solidFill>
                    <a:schemeClr val="bg1"/>
                  </a:solidFill>
                  <a:latin typeface="Consolas" panose="020B0609020204030204" pitchFamily="49" charset="0"/>
                  <a:cs typeface="Segoe UI Black" panose="020B0A02040204020203" pitchFamily="34" charset="0"/>
                </a:endParaRPr>
              </a:p>
            </p:txBody>
          </p:sp>
        </p:grpSp>
        <p:cxnSp>
          <p:nvCxnSpPr>
            <p:cNvPr id="80" name="直接连接符 79"/>
            <p:cNvCxnSpPr>
              <a:stCxn id="126" idx="2"/>
              <a:endCxn id="96" idx="0"/>
            </p:cNvCxnSpPr>
            <p:nvPr/>
          </p:nvCxnSpPr>
          <p:spPr>
            <a:xfrm>
              <a:off x="6086348" y="2921529"/>
              <a:ext cx="0" cy="464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076778" y="2921529"/>
              <a:ext cx="0" cy="464728"/>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6628714" y="3580890"/>
              <a:ext cx="95164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6810696" y="4605234"/>
              <a:ext cx="71733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296941" y="3580890"/>
              <a:ext cx="1231463"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512841" y="4605234"/>
              <a:ext cx="9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076778" y="4796180"/>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4726076" y="2141983"/>
              <a:ext cx="617923" cy="246484"/>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Up to </a:t>
              </a:r>
              <a:endParaRPr lang="zh-CN" altLang="en-US" sz="1200" dirty="0"/>
            </a:p>
          </p:txBody>
        </p:sp>
        <p:sp>
          <p:nvSpPr>
            <p:cNvPr id="93" name="矩形 92"/>
            <p:cNvSpPr/>
            <p:nvPr/>
          </p:nvSpPr>
          <p:spPr>
            <a:xfrm>
              <a:off x="6854909" y="4371112"/>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6Gb/s</a:t>
              </a:r>
              <a:endParaRPr lang="zh-CN" altLang="en-US" sz="1400" b="1" dirty="0"/>
            </a:p>
          </p:txBody>
        </p:sp>
        <p:sp>
          <p:nvSpPr>
            <p:cNvPr id="94" name="矩形 93"/>
            <p:cNvSpPr/>
            <p:nvPr/>
          </p:nvSpPr>
          <p:spPr>
            <a:xfrm>
              <a:off x="5639118" y="3141359"/>
              <a:ext cx="1402450" cy="273872"/>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DMI  *4  8GB/s</a:t>
              </a:r>
              <a:endParaRPr lang="zh-CN" altLang="en-US" sz="1400" b="1" dirty="0"/>
            </a:p>
          </p:txBody>
        </p:sp>
        <p:grpSp>
          <p:nvGrpSpPr>
            <p:cNvPr id="95" name="组合 94"/>
            <p:cNvGrpSpPr/>
            <p:nvPr/>
          </p:nvGrpSpPr>
          <p:grpSpPr>
            <a:xfrm>
              <a:off x="5386171" y="3386256"/>
              <a:ext cx="1400354" cy="1400354"/>
              <a:chOff x="7462345" y="2301766"/>
              <a:chExt cx="1408386" cy="1408386"/>
            </a:xfrm>
          </p:grpSpPr>
          <p:sp>
            <p:nvSpPr>
              <p:cNvPr id="96" name="矩形 95"/>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97" name="矩形: 圆角 69"/>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t>PCH</a:t>
                </a:r>
                <a:endParaRPr lang="zh-CN" altLang="en-US" sz="1600" b="1" dirty="0"/>
              </a:p>
            </p:txBody>
          </p:sp>
        </p:grpSp>
        <p:sp>
          <p:nvSpPr>
            <p:cNvPr id="98" name="矩形 97"/>
            <p:cNvSpPr/>
            <p:nvPr/>
          </p:nvSpPr>
          <p:spPr>
            <a:xfrm>
              <a:off x="4700888" y="3349722"/>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5Gb/s</a:t>
              </a:r>
            </a:p>
          </p:txBody>
        </p:sp>
        <p:sp>
          <p:nvSpPr>
            <p:cNvPr id="99" name="矩形 98"/>
            <p:cNvSpPr/>
            <p:nvPr/>
          </p:nvSpPr>
          <p:spPr>
            <a:xfrm>
              <a:off x="6027655" y="4890834"/>
              <a:ext cx="439544"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SPI</a:t>
              </a:r>
              <a:endParaRPr lang="zh-CN" altLang="en-US" sz="1400" b="1" dirty="0"/>
            </a:p>
          </p:txBody>
        </p:sp>
        <p:grpSp>
          <p:nvGrpSpPr>
            <p:cNvPr id="100" name="组合 99"/>
            <p:cNvGrpSpPr/>
            <p:nvPr/>
          </p:nvGrpSpPr>
          <p:grpSpPr>
            <a:xfrm>
              <a:off x="7465386" y="4390394"/>
              <a:ext cx="1783454" cy="397116"/>
              <a:chOff x="1507328" y="2245486"/>
              <a:chExt cx="1828799" cy="399393"/>
            </a:xfrm>
          </p:grpSpPr>
          <p:sp>
            <p:nvSpPr>
              <p:cNvPr id="102" name="矩形: 圆角 31"/>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4" name="文本框 103"/>
              <p:cNvSpPr txBox="1"/>
              <p:nvPr/>
            </p:nvSpPr>
            <p:spPr>
              <a:xfrm>
                <a:off x="1862066" y="2305887"/>
                <a:ext cx="1166049"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10 SATA 3.0</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05" name="组合 104"/>
            <p:cNvGrpSpPr/>
            <p:nvPr/>
          </p:nvGrpSpPr>
          <p:grpSpPr>
            <a:xfrm>
              <a:off x="7489167" y="3355153"/>
              <a:ext cx="1757748" cy="465582"/>
              <a:chOff x="1507328" y="2214349"/>
              <a:chExt cx="1828799" cy="468252"/>
            </a:xfrm>
          </p:grpSpPr>
          <p:sp>
            <p:nvSpPr>
              <p:cNvPr id="106" name="矩形: 圆角 25"/>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7" name="文本框 106"/>
              <p:cNvSpPr txBox="1"/>
              <p:nvPr/>
            </p:nvSpPr>
            <p:spPr>
              <a:xfrm>
                <a:off x="1619766" y="2214349"/>
                <a:ext cx="164316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Intel High</a:t>
                </a:r>
              </a:p>
              <a:p>
                <a:pPr algn="ctr"/>
                <a:r>
                  <a:rPr lang="en-US" altLang="zh-CN" sz="1400" b="1">
                    <a:solidFill>
                      <a:schemeClr val="bg1"/>
                    </a:solidFill>
                    <a:latin typeface="Consolas" panose="020B0609020204030204" pitchFamily="49" charset="0"/>
                    <a:cs typeface="Segoe UI Black" panose="020B0A02040204020203" pitchFamily="34" charset="0"/>
                  </a:rPr>
                  <a:t>Definition Audio</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sp>
          <p:nvSpPr>
            <p:cNvPr id="108" name="矩形 107"/>
            <p:cNvSpPr/>
            <p:nvPr/>
          </p:nvSpPr>
          <p:spPr>
            <a:xfrm>
              <a:off x="4759398" y="3541376"/>
              <a:ext cx="466723" cy="246484"/>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each</a:t>
              </a:r>
              <a:endParaRPr lang="zh-CN" altLang="en-US" sz="1200" b="1" dirty="0"/>
            </a:p>
          </p:txBody>
        </p:sp>
        <p:sp>
          <p:nvSpPr>
            <p:cNvPr id="109" name="矩形 108"/>
            <p:cNvSpPr/>
            <p:nvPr/>
          </p:nvSpPr>
          <p:spPr>
            <a:xfrm>
              <a:off x="4691581" y="2372066"/>
              <a:ext cx="694421"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80GB/s</a:t>
              </a:r>
              <a:endParaRPr lang="zh-CN" altLang="en-US" sz="1400" dirty="0"/>
            </a:p>
          </p:txBody>
        </p:sp>
        <p:grpSp>
          <p:nvGrpSpPr>
            <p:cNvPr id="110" name="组合 109"/>
            <p:cNvGrpSpPr/>
            <p:nvPr/>
          </p:nvGrpSpPr>
          <p:grpSpPr>
            <a:xfrm>
              <a:off x="2747540" y="2148331"/>
              <a:ext cx="1820725" cy="465582"/>
              <a:chOff x="1678806" y="2221302"/>
              <a:chExt cx="1657321" cy="468252"/>
            </a:xfrm>
          </p:grpSpPr>
          <p:sp>
            <p:nvSpPr>
              <p:cNvPr id="111" name="矩形: 圆角 7"/>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2" name="文本框 111"/>
              <p:cNvSpPr txBox="1"/>
              <p:nvPr/>
            </p:nvSpPr>
            <p:spPr>
              <a:xfrm>
                <a:off x="1684457" y="2221302"/>
                <a:ext cx="1598588"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PCI Express</a:t>
                </a:r>
                <a:r>
                  <a:rPr lang="en-US" altLang="zh-CN" sz="1400" b="1" baseline="30000">
                    <a:solidFill>
                      <a:schemeClr val="bg1"/>
                    </a:solidFill>
                    <a:latin typeface="Consolas" panose="020B0609020204030204" pitchFamily="49" charset="0"/>
                    <a:cs typeface="Segoe UI Black" panose="020B0A02040204020203" pitchFamily="34" charset="0"/>
                  </a:rPr>
                  <a:t>* </a:t>
                </a:r>
                <a:r>
                  <a:rPr lang="en-US" altLang="zh-CN" sz="1400" b="1">
                    <a:solidFill>
                      <a:schemeClr val="bg1"/>
                    </a:solidFill>
                    <a:latin typeface="Consolas" panose="020B0609020204030204" pitchFamily="49" charset="0"/>
                    <a:cs typeface="Segoe UI Black" panose="020B0A02040204020203" pitchFamily="34" charset="0"/>
                  </a:rPr>
                  <a:t>3.0</a:t>
                </a:r>
                <a:endParaRPr lang="en-US" altLang="zh-CN" sz="1400" b="1" baseline="30000" dirty="0">
                  <a:solidFill>
                    <a:schemeClr val="bg1"/>
                  </a:solidFill>
                  <a:latin typeface="Consolas" panose="020B0609020204030204" pitchFamily="49" charset="0"/>
                  <a:cs typeface="Segoe UI Black" panose="020B0A02040204020203" pitchFamily="34" charset="0"/>
                </a:endParaRPr>
              </a:p>
              <a:p>
                <a:pPr algn="ctr"/>
                <a:r>
                  <a:rPr lang="en-US" altLang="zh-CN" sz="1400" b="1">
                    <a:solidFill>
                      <a:schemeClr val="bg1"/>
                    </a:solidFill>
                    <a:latin typeface="Consolas" panose="020B0609020204030204" pitchFamily="49" charset="0"/>
                    <a:cs typeface="Segoe UI Black" panose="020B0A02040204020203" pitchFamily="34" charset="0"/>
                  </a:rPr>
                  <a:t> 40 lanes </a:t>
                </a:r>
                <a:r>
                  <a:rPr lang="en-US" altLang="zh-CN" sz="1400" b="1" dirty="0">
                    <a:solidFill>
                      <a:schemeClr val="bg1"/>
                    </a:solidFill>
                    <a:latin typeface="Consolas" panose="020B0609020204030204" pitchFamily="49" charset="0"/>
                    <a:cs typeface="Segoe UI Black" panose="020B0A02040204020203" pitchFamily="34" charset="0"/>
                  </a:rPr>
                  <a:t>Graphics</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3" name="组合 112"/>
            <p:cNvGrpSpPr/>
            <p:nvPr/>
          </p:nvGrpSpPr>
          <p:grpSpPr>
            <a:xfrm>
              <a:off x="3030456" y="3359606"/>
              <a:ext cx="1568745" cy="465582"/>
              <a:chOff x="1507328" y="2222626"/>
              <a:chExt cx="1828799" cy="468252"/>
            </a:xfrm>
          </p:grpSpPr>
          <p:sp>
            <p:nvSpPr>
              <p:cNvPr id="114" name="矩形: 圆角 10"/>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5" name="文本框 114"/>
              <p:cNvSpPr txBox="1"/>
              <p:nvPr/>
            </p:nvSpPr>
            <p:spPr>
              <a:xfrm>
                <a:off x="1812733" y="2222626"/>
                <a:ext cx="122254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14 USB 3.0</a:t>
                </a:r>
              </a:p>
              <a:p>
                <a:pPr algn="ctr"/>
                <a:r>
                  <a:rPr lang="en-US" altLang="zh-CN" sz="1400" b="1">
                    <a:solidFill>
                      <a:schemeClr val="bg1"/>
                    </a:solidFill>
                    <a:latin typeface="Consolas" panose="020B0609020204030204" pitchFamily="49" charset="0"/>
                    <a:cs typeface="Segoe UI Black" panose="020B0A02040204020203" pitchFamily="34" charset="0"/>
                  </a:rPr>
                  <a:t>Ports</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6" name="组合 115"/>
            <p:cNvGrpSpPr/>
            <p:nvPr/>
          </p:nvGrpSpPr>
          <p:grpSpPr>
            <a:xfrm>
              <a:off x="3012311" y="4367663"/>
              <a:ext cx="1579326" cy="465582"/>
              <a:chOff x="1503447" y="2222626"/>
              <a:chExt cx="1841134" cy="468252"/>
            </a:xfrm>
          </p:grpSpPr>
          <p:sp>
            <p:nvSpPr>
              <p:cNvPr id="117" name="矩形: 圆角 16"/>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8" name="文本框 117"/>
              <p:cNvSpPr txBox="1"/>
              <p:nvPr/>
            </p:nvSpPr>
            <p:spPr>
              <a:xfrm>
                <a:off x="1503447" y="2222626"/>
                <a:ext cx="184113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Intel Integrated</a:t>
                </a:r>
              </a:p>
              <a:p>
                <a:pPr algn="ctr"/>
                <a:r>
                  <a:rPr lang="en-US" altLang="zh-CN" sz="1400" b="1">
                    <a:solidFill>
                      <a:schemeClr val="bg1"/>
                    </a:solidFill>
                    <a:latin typeface="Consolas" panose="020B0609020204030204" pitchFamily="49" charset="0"/>
                    <a:cs typeface="Segoe UI Black" panose="020B0A02040204020203" pitchFamily="34" charset="0"/>
                  </a:rPr>
                  <a:t>10/100/1000 MAC</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9" name="组合 118"/>
            <p:cNvGrpSpPr/>
            <p:nvPr/>
          </p:nvGrpSpPr>
          <p:grpSpPr>
            <a:xfrm>
              <a:off x="6688964" y="1906366"/>
              <a:ext cx="717116" cy="900479"/>
              <a:chOff x="4601823" y="2465628"/>
              <a:chExt cx="717116" cy="900479"/>
            </a:xfrm>
          </p:grpSpPr>
          <p:cxnSp>
            <p:nvCxnSpPr>
              <p:cNvPr id="120" name="直接连接符 119"/>
              <p:cNvCxnSpPr/>
              <p:nvPr/>
            </p:nvCxnSpPr>
            <p:spPr>
              <a:xfrm>
                <a:off x="4673658" y="246562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4601823" y="2762436"/>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601823" y="3076496"/>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601823" y="3366107"/>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386171" y="1678985"/>
              <a:ext cx="1400354" cy="1400354"/>
              <a:chOff x="7462345" y="2301766"/>
              <a:chExt cx="1408386" cy="1408386"/>
            </a:xfrm>
          </p:grpSpPr>
          <p:sp>
            <p:nvSpPr>
              <p:cNvPr id="125" name="矩形 124"/>
              <p:cNvSpPr/>
              <p:nvPr/>
            </p:nvSpPr>
            <p:spPr>
              <a:xfrm>
                <a:off x="7462345" y="2301766"/>
                <a:ext cx="1408386" cy="1408386"/>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26" name="矩形: 圆角 5"/>
              <p:cNvSpPr/>
              <p:nvPr/>
            </p:nvSpPr>
            <p:spPr>
              <a:xfrm>
                <a:off x="7621061" y="2460482"/>
                <a:ext cx="1090954" cy="1090954"/>
              </a:xfrm>
              <a:prstGeom prst="roundRect">
                <a:avLst>
                  <a:gd name="adj" fmla="val 11707"/>
                </a:avLst>
              </a:prstGeom>
              <a:solidFill>
                <a:srgbClr val="C00000"/>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t>CPU</a:t>
                </a:r>
                <a:endParaRPr lang="zh-CN" altLang="en-US" sz="1600" b="1" dirty="0"/>
              </a:p>
            </p:txBody>
          </p:sp>
        </p:grpSp>
        <p:grpSp>
          <p:nvGrpSpPr>
            <p:cNvPr id="127" name="组合 126"/>
            <p:cNvGrpSpPr/>
            <p:nvPr/>
          </p:nvGrpSpPr>
          <p:grpSpPr>
            <a:xfrm>
              <a:off x="7265547" y="1776132"/>
              <a:ext cx="1597290" cy="1160948"/>
              <a:chOff x="1317318" y="1021024"/>
              <a:chExt cx="1844078" cy="901055"/>
            </a:xfrm>
          </p:grpSpPr>
          <p:sp>
            <p:nvSpPr>
              <p:cNvPr id="128" name="矩形: 圆角 19"/>
              <p:cNvSpPr/>
              <p:nvPr/>
            </p:nvSpPr>
            <p:spPr>
              <a:xfrm>
                <a:off x="1332597" y="1021024"/>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29" name="矩形: 圆角 19"/>
              <p:cNvSpPr/>
              <p:nvPr/>
            </p:nvSpPr>
            <p:spPr>
              <a:xfrm>
                <a:off x="1332597" y="1251388"/>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30" name="矩形: 圆角 19"/>
              <p:cNvSpPr/>
              <p:nvPr/>
            </p:nvSpPr>
            <p:spPr>
              <a:xfrm>
                <a:off x="1332597" y="1481752"/>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31" name="矩形: 圆角 19"/>
              <p:cNvSpPr/>
              <p:nvPr/>
            </p:nvSpPr>
            <p:spPr>
              <a:xfrm>
                <a:off x="1317318" y="1719919"/>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grpSp>
        <p:sp>
          <p:nvSpPr>
            <p:cNvPr id="132" name="矩形 131"/>
            <p:cNvSpPr/>
            <p:nvPr/>
          </p:nvSpPr>
          <p:spPr>
            <a:xfrm>
              <a:off x="6869623" y="3838869"/>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1GB/s</a:t>
              </a:r>
              <a:endParaRPr lang="zh-CN" altLang="en-US" sz="1400" b="1" dirty="0"/>
            </a:p>
          </p:txBody>
        </p:sp>
        <p:grpSp>
          <p:nvGrpSpPr>
            <p:cNvPr id="133" name="组合 132"/>
            <p:cNvGrpSpPr/>
            <p:nvPr/>
          </p:nvGrpSpPr>
          <p:grpSpPr>
            <a:xfrm>
              <a:off x="7473147" y="3881203"/>
              <a:ext cx="1775693" cy="397116"/>
              <a:chOff x="1507328" y="2245486"/>
              <a:chExt cx="1828799" cy="399393"/>
            </a:xfrm>
          </p:grpSpPr>
          <p:sp>
            <p:nvSpPr>
              <p:cNvPr id="134" name="矩形: 圆角 31"/>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5" name="文本框 134"/>
              <p:cNvSpPr txBox="1"/>
              <p:nvPr/>
            </p:nvSpPr>
            <p:spPr>
              <a:xfrm>
                <a:off x="1568640" y="2306220"/>
                <a:ext cx="1717640"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8 PCI Express 2.0</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sp>
          <p:nvSpPr>
            <p:cNvPr id="136" name="矩形 135"/>
            <p:cNvSpPr/>
            <p:nvPr/>
          </p:nvSpPr>
          <p:spPr>
            <a:xfrm>
              <a:off x="6891862" y="4586959"/>
              <a:ext cx="524503"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each</a:t>
              </a:r>
              <a:endParaRPr lang="zh-CN" altLang="en-US" sz="1400" b="1" dirty="0"/>
            </a:p>
          </p:txBody>
        </p:sp>
        <p:sp>
          <p:nvSpPr>
            <p:cNvPr id="137" name="矩形 136"/>
            <p:cNvSpPr/>
            <p:nvPr/>
          </p:nvSpPr>
          <p:spPr>
            <a:xfrm>
              <a:off x="6907113" y="4027493"/>
              <a:ext cx="524503"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each</a:t>
              </a:r>
              <a:endParaRPr lang="zh-CN" altLang="en-US" sz="1400" b="1" dirty="0"/>
            </a:p>
          </p:txBody>
        </p:sp>
      </p:grpSp>
      <p:sp>
        <p:nvSpPr>
          <p:cNvPr id="3" name="矩形 2"/>
          <p:cNvSpPr/>
          <p:nvPr/>
        </p:nvSpPr>
        <p:spPr>
          <a:xfrm>
            <a:off x="7792666" y="5631939"/>
            <a:ext cx="3294492" cy="400110"/>
          </a:xfrm>
          <a:prstGeom prst="rect">
            <a:avLst/>
          </a:prstGeom>
        </p:spPr>
        <p:txBody>
          <a:bodyPr wrap="none">
            <a:spAutoFit/>
          </a:bodyPr>
          <a:lstStyle/>
          <a:p>
            <a:r>
              <a:rPr lang="zh-CN" altLang="en-US" sz="2000" dirty="0">
                <a:solidFill>
                  <a:srgbClr val="0099FF"/>
                </a:solidFill>
              </a:rPr>
              <a:t>GPU集成进CPU，北桥消失</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矩形 2"/>
          <p:cNvSpPr>
            <a:spLocks noGrp="1" noChangeArrowheads="1"/>
          </p:cNvSpPr>
          <p:nvPr>
            <p:ph type="title"/>
          </p:nvPr>
        </p:nvSpPr>
        <p:spPr/>
        <p:txBody>
          <a:bodyPr/>
          <a:lstStyle/>
          <a:p>
            <a:pPr eaLnBrk="1" hangingPunct="1"/>
            <a:r>
              <a:rPr lang="zh-CN" altLang="en-US"/>
              <a:t>常用总线</a:t>
            </a:r>
          </a:p>
        </p:txBody>
      </p:sp>
      <p:sp>
        <p:nvSpPr>
          <p:cNvPr id="44036" name="矩形 3"/>
          <p:cNvSpPr>
            <a:spLocks noGrp="1" noChangeArrowheads="1"/>
          </p:cNvSpPr>
          <p:nvPr>
            <p:ph type="body" idx="1"/>
          </p:nvPr>
        </p:nvSpPr>
        <p:spPr/>
        <p:txBody>
          <a:bodyPr/>
          <a:lstStyle/>
          <a:p>
            <a:pPr eaLnBrk="1" hangingPunct="1"/>
            <a:r>
              <a:rPr lang="en-US" altLang="zh-CN" dirty="0"/>
              <a:t>ISA/EISA/VESA</a:t>
            </a:r>
          </a:p>
          <a:p>
            <a:pPr eaLnBrk="1" hangingPunct="1"/>
            <a:r>
              <a:rPr lang="en-US" altLang="zh-CN" dirty="0"/>
              <a:t>PCI/PCI-X</a:t>
            </a:r>
          </a:p>
          <a:p>
            <a:pPr eaLnBrk="1" hangingPunct="1"/>
            <a:r>
              <a:rPr lang="en-US" altLang="zh-CN" dirty="0"/>
              <a:t>NGIO</a:t>
            </a:r>
          </a:p>
          <a:p>
            <a:pPr eaLnBrk="1" hangingPunct="1"/>
            <a:r>
              <a:rPr lang="en-US" altLang="zh-CN" dirty="0"/>
              <a:t>Future I/O</a:t>
            </a:r>
          </a:p>
          <a:p>
            <a:pPr eaLnBrk="1" hangingPunct="1"/>
            <a:r>
              <a:rPr lang="en-US" altLang="zh-CN" dirty="0"/>
              <a:t>InfiniBand</a:t>
            </a:r>
          </a:p>
          <a:p>
            <a:pPr eaLnBrk="1" hangingPunct="1"/>
            <a:r>
              <a:rPr lang="en-US" altLang="zh-CN" dirty="0"/>
              <a:t>AGP</a:t>
            </a:r>
          </a:p>
          <a:p>
            <a:pPr eaLnBrk="1" hangingPunct="1"/>
            <a:r>
              <a:rPr lang="en-US" altLang="zh-CN" dirty="0"/>
              <a:t>USB</a:t>
            </a:r>
          </a:p>
          <a:p>
            <a:pPr eaLnBrk="1" hangingPunct="1"/>
            <a:endParaRPr lang="en-US" altLang="zh-C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矩形 2"/>
          <p:cNvSpPr>
            <a:spLocks noGrp="1" noChangeArrowheads="1"/>
          </p:cNvSpPr>
          <p:nvPr>
            <p:ph type="title"/>
          </p:nvPr>
        </p:nvSpPr>
        <p:spPr/>
        <p:txBody>
          <a:bodyPr/>
          <a:lstStyle/>
          <a:p>
            <a:r>
              <a:rPr lang="en-US" altLang="zh-CN"/>
              <a:t>IBM PC/XT</a:t>
            </a:r>
          </a:p>
        </p:txBody>
      </p:sp>
      <p:sp>
        <p:nvSpPr>
          <p:cNvPr id="45060" name="矩形 3"/>
          <p:cNvSpPr>
            <a:spLocks noGrp="1" noChangeArrowheads="1"/>
          </p:cNvSpPr>
          <p:nvPr>
            <p:ph type="body" idx="1"/>
          </p:nvPr>
        </p:nvSpPr>
        <p:spPr/>
        <p:txBody>
          <a:bodyPr>
            <a:normAutofit lnSpcReduction="10000"/>
          </a:bodyPr>
          <a:lstStyle/>
          <a:p>
            <a:r>
              <a:rPr lang="en-US" altLang="zh-CN" dirty="0"/>
              <a:t>IBM PC</a:t>
            </a:r>
            <a:r>
              <a:rPr lang="zh-CN" altLang="en-US" dirty="0"/>
              <a:t>／</a:t>
            </a:r>
            <a:r>
              <a:rPr lang="en-US" altLang="zh-CN" dirty="0"/>
              <a:t>XT</a:t>
            </a:r>
            <a:r>
              <a:rPr lang="zh-CN" altLang="en-US" dirty="0"/>
              <a:t>总线是 </a:t>
            </a:r>
            <a:r>
              <a:rPr lang="en-US" altLang="zh-CN" dirty="0"/>
              <a:t>1981</a:t>
            </a:r>
            <a:r>
              <a:rPr lang="zh-CN" altLang="en-US" dirty="0"/>
              <a:t>年与</a:t>
            </a:r>
            <a:r>
              <a:rPr lang="en-US" altLang="zh-CN" dirty="0"/>
              <a:t>IBM</a:t>
            </a:r>
            <a:r>
              <a:rPr lang="zh-CN" altLang="en-US" dirty="0"/>
              <a:t>个人计算机同时推出的，是 </a:t>
            </a:r>
            <a:r>
              <a:rPr lang="en-US" altLang="zh-CN" dirty="0"/>
              <a:t>IBM PC</a:t>
            </a:r>
            <a:r>
              <a:rPr lang="zh-CN" altLang="en-US" dirty="0"/>
              <a:t>／</a:t>
            </a:r>
            <a:r>
              <a:rPr lang="en-US" altLang="zh-CN" dirty="0"/>
              <a:t>XT</a:t>
            </a:r>
            <a:r>
              <a:rPr lang="zh-CN" altLang="en-US" dirty="0"/>
              <a:t>微机所用的总线，针对 </a:t>
            </a:r>
            <a:r>
              <a:rPr lang="en-US" altLang="zh-CN" dirty="0"/>
              <a:t>Intel 8088</a:t>
            </a:r>
            <a:r>
              <a:rPr lang="zh-CN" altLang="en-US" dirty="0"/>
              <a:t>芯片设计。</a:t>
            </a:r>
          </a:p>
          <a:p>
            <a:r>
              <a:rPr lang="zh-CN" altLang="en-US" dirty="0"/>
              <a:t>开放式结构，用户可在</a:t>
            </a:r>
            <a:r>
              <a:rPr lang="en-US" altLang="zh-CN" dirty="0"/>
              <a:t>PC</a:t>
            </a:r>
            <a:r>
              <a:rPr lang="zh-CN" altLang="en-US" dirty="0"/>
              <a:t>／</a:t>
            </a:r>
            <a:r>
              <a:rPr lang="en-US" altLang="zh-CN" dirty="0"/>
              <a:t>XT</a:t>
            </a:r>
            <a:r>
              <a:rPr lang="zh-CN" altLang="en-US" dirty="0"/>
              <a:t>机底板上使用总线扩展插座，通过接口板使</a:t>
            </a:r>
            <a:r>
              <a:rPr lang="en-US" altLang="zh-CN" dirty="0"/>
              <a:t>I/O</a:t>
            </a:r>
            <a:r>
              <a:rPr lang="zh-CN" altLang="en-US" dirty="0"/>
              <a:t>设备与主机相连。           </a:t>
            </a:r>
          </a:p>
          <a:p>
            <a:r>
              <a:rPr lang="en-US" altLang="zh-CN" dirty="0"/>
              <a:t>PC</a:t>
            </a:r>
            <a:r>
              <a:rPr lang="zh-CN" altLang="en-US" dirty="0"/>
              <a:t>／</a:t>
            </a:r>
            <a:r>
              <a:rPr lang="en-US" altLang="zh-CN" dirty="0"/>
              <a:t>XT</a:t>
            </a:r>
            <a:r>
              <a:rPr lang="zh-CN" altLang="en-US" dirty="0"/>
              <a:t>总线定义了</a:t>
            </a:r>
            <a:r>
              <a:rPr lang="en-US" altLang="zh-CN" dirty="0"/>
              <a:t>62</a:t>
            </a:r>
            <a:r>
              <a:rPr lang="zh-CN" altLang="en-US" dirty="0"/>
              <a:t>根信号线。</a:t>
            </a:r>
            <a:endParaRPr lang="en-US" altLang="zh-CN" dirty="0"/>
          </a:p>
          <a:p>
            <a:pPr lvl="1"/>
            <a:r>
              <a:rPr lang="zh-CN" altLang="en-US" dirty="0"/>
              <a:t>数据线</a:t>
            </a:r>
            <a:r>
              <a:rPr lang="en-US" altLang="zh-CN" dirty="0"/>
              <a:t>8</a:t>
            </a:r>
            <a:r>
              <a:rPr lang="zh-CN" altLang="en-US" dirty="0"/>
              <a:t>根</a:t>
            </a:r>
            <a:endParaRPr lang="en-US" altLang="zh-CN" dirty="0"/>
          </a:p>
          <a:p>
            <a:pPr lvl="1"/>
            <a:r>
              <a:rPr lang="zh-CN" altLang="en-US" dirty="0"/>
              <a:t>地址线</a:t>
            </a:r>
            <a:r>
              <a:rPr lang="en-US" altLang="zh-CN" dirty="0"/>
              <a:t>20</a:t>
            </a:r>
            <a:r>
              <a:rPr lang="zh-CN" altLang="en-US" dirty="0"/>
              <a:t>根</a:t>
            </a:r>
            <a:endParaRPr lang="en-US" altLang="zh-CN" dirty="0"/>
          </a:p>
          <a:p>
            <a:pPr lvl="1"/>
            <a:r>
              <a:rPr lang="zh-CN" altLang="en-US" dirty="0"/>
              <a:t>控制线</a:t>
            </a:r>
            <a:r>
              <a:rPr lang="en-US" altLang="zh-CN" dirty="0"/>
              <a:t>26</a:t>
            </a:r>
            <a:r>
              <a:rPr lang="zh-CN" altLang="en-US" dirty="0"/>
              <a:t>根（含时钟信号）</a:t>
            </a:r>
            <a:endParaRPr lang="en-US" altLang="zh-CN" dirty="0"/>
          </a:p>
          <a:p>
            <a:pPr lvl="1"/>
            <a:r>
              <a:rPr lang="zh-CN" altLang="en-US" dirty="0"/>
              <a:t>电源</a:t>
            </a:r>
            <a:r>
              <a:rPr lang="en-US" altLang="zh-CN" dirty="0"/>
              <a:t>5</a:t>
            </a:r>
            <a:r>
              <a:rPr lang="zh-CN" altLang="en-US" dirty="0"/>
              <a:t>根</a:t>
            </a:r>
            <a:endParaRPr lang="en-US" altLang="zh-CN" dirty="0"/>
          </a:p>
          <a:p>
            <a:pPr lvl="1"/>
            <a:r>
              <a:rPr lang="zh-CN" altLang="en-US" dirty="0"/>
              <a:t>地线</a:t>
            </a:r>
            <a:r>
              <a:rPr lang="en-US" altLang="zh-CN" dirty="0"/>
              <a:t>3</a:t>
            </a:r>
            <a:r>
              <a:rPr lang="zh-CN" altLang="en-US" dirty="0"/>
              <a:t>根。</a:t>
            </a:r>
          </a:p>
          <a:p>
            <a:endParaRPr lang="en-US"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矩形 2"/>
          <p:cNvSpPr>
            <a:spLocks noGrp="1" noChangeArrowheads="1"/>
          </p:cNvSpPr>
          <p:nvPr>
            <p:ph type="title"/>
          </p:nvPr>
        </p:nvSpPr>
        <p:spPr/>
        <p:txBody>
          <a:bodyPr/>
          <a:lstStyle/>
          <a:p>
            <a:r>
              <a:rPr lang="en-US" altLang="zh-CN" dirty="0"/>
              <a:t>ISA</a:t>
            </a:r>
            <a:r>
              <a:rPr lang="zh-CN" altLang="en-US" dirty="0"/>
              <a:t>总线</a:t>
            </a:r>
            <a:endParaRPr lang="en-US" altLang="zh-CN" dirty="0"/>
          </a:p>
        </p:txBody>
      </p:sp>
      <p:sp>
        <p:nvSpPr>
          <p:cNvPr id="46084" name="矩形 3"/>
          <p:cNvSpPr>
            <a:spLocks noGrp="1" noChangeArrowheads="1"/>
          </p:cNvSpPr>
          <p:nvPr>
            <p:ph type="body" idx="1"/>
          </p:nvPr>
        </p:nvSpPr>
        <p:spPr/>
        <p:txBody>
          <a:bodyPr/>
          <a:lstStyle/>
          <a:p>
            <a:r>
              <a:rPr lang="en-US" altLang="zh-CN" dirty="0"/>
              <a:t>ISA</a:t>
            </a:r>
            <a:r>
              <a:rPr lang="zh-CN" altLang="en-US" dirty="0"/>
              <a:t>（</a:t>
            </a:r>
            <a:r>
              <a:rPr lang="en-US" altLang="zh-CN" dirty="0"/>
              <a:t>industrial standard architecture</a:t>
            </a:r>
            <a:r>
              <a:rPr lang="zh-CN" altLang="en-US" dirty="0"/>
              <a:t>）总线标准是</a:t>
            </a:r>
            <a:r>
              <a:rPr lang="en-US" altLang="zh-CN" dirty="0"/>
              <a:t>IBM </a:t>
            </a:r>
            <a:r>
              <a:rPr lang="zh-CN" altLang="en-US" dirty="0"/>
              <a:t>公司</a:t>
            </a:r>
            <a:r>
              <a:rPr lang="en-US" altLang="zh-CN" dirty="0"/>
              <a:t>1984</a:t>
            </a:r>
            <a:r>
              <a:rPr lang="zh-CN" altLang="en-US" dirty="0"/>
              <a:t>年为推出</a:t>
            </a:r>
            <a:r>
              <a:rPr lang="en-US" altLang="zh-CN" dirty="0"/>
              <a:t>PC/AT</a:t>
            </a:r>
            <a:r>
              <a:rPr lang="zh-CN" altLang="en-US" dirty="0"/>
              <a:t>机而建立的系统总线标准，所以也叫</a:t>
            </a:r>
            <a:r>
              <a:rPr lang="en-US" altLang="zh-CN" dirty="0"/>
              <a:t>AT</a:t>
            </a:r>
            <a:r>
              <a:rPr lang="zh-CN" altLang="en-US" dirty="0"/>
              <a:t>总线。</a:t>
            </a:r>
          </a:p>
          <a:p>
            <a:r>
              <a:rPr lang="zh-CN" altLang="en-US" dirty="0"/>
              <a:t>为</a:t>
            </a:r>
            <a:r>
              <a:rPr lang="en-US" altLang="zh-CN" dirty="0"/>
              <a:t>286</a:t>
            </a:r>
            <a:r>
              <a:rPr lang="zh-CN" altLang="en-US" dirty="0"/>
              <a:t>计算机制定的工业标准总线。</a:t>
            </a:r>
            <a:endParaRPr lang="en-US" altLang="zh-CN" dirty="0"/>
          </a:p>
          <a:p>
            <a:r>
              <a:rPr lang="zh-CN" altLang="en-US" dirty="0"/>
              <a:t>总线宽度</a:t>
            </a:r>
            <a:r>
              <a:rPr lang="en-US" altLang="zh-CN" dirty="0"/>
              <a:t>16</a:t>
            </a:r>
            <a:r>
              <a:rPr lang="zh-CN" altLang="en-US" dirty="0"/>
              <a:t>位，总线频率</a:t>
            </a:r>
            <a:r>
              <a:rPr lang="en-US" altLang="zh-CN" dirty="0"/>
              <a:t>8MHz</a:t>
            </a:r>
            <a:r>
              <a:rPr lang="zh-CN" altLang="en-US" dirty="0"/>
              <a:t>。 </a:t>
            </a:r>
            <a:endParaRPr lang="en-US" altLang="zh-CN" dirty="0"/>
          </a:p>
          <a:p>
            <a:r>
              <a:rPr lang="en-US" altLang="zh-CN" dirty="0"/>
              <a:t>ISA</a:t>
            </a:r>
            <a:r>
              <a:rPr lang="zh-CN" altLang="en-US" dirty="0"/>
              <a:t>总线有</a:t>
            </a:r>
            <a:r>
              <a:rPr lang="en-US" altLang="zh-CN" dirty="0"/>
              <a:t>98</a:t>
            </a:r>
            <a:r>
              <a:rPr lang="zh-CN" altLang="en-US" dirty="0"/>
              <a:t>只引脚。 </a:t>
            </a:r>
          </a:p>
          <a:p>
            <a:r>
              <a:rPr lang="en-US" altLang="zh-CN" dirty="0"/>
              <a:t>80286</a:t>
            </a:r>
            <a:r>
              <a:rPr lang="zh-CN" altLang="en-US" dirty="0"/>
              <a:t>至</a:t>
            </a:r>
            <a:r>
              <a:rPr lang="en-US" altLang="zh-CN" dirty="0"/>
              <a:t>80486</a:t>
            </a:r>
            <a:r>
              <a:rPr lang="zh-CN" altLang="en-US" dirty="0"/>
              <a:t>时代应用非常广泛，以至于奔腾机中还保留有</a:t>
            </a:r>
            <a:r>
              <a:rPr lang="en-US" altLang="zh-CN" dirty="0"/>
              <a:t>ISA</a:t>
            </a:r>
            <a:r>
              <a:rPr lang="zh-CN" altLang="en-US" dirty="0"/>
              <a:t>总线插槽。</a:t>
            </a:r>
            <a:endParaRPr lang="en-US" altLang="zh-CN" dirty="0"/>
          </a:p>
          <a:p>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5" descr="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1360" y="3346276"/>
            <a:ext cx="3810000" cy="2990850"/>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
        <p:nvSpPr>
          <p:cNvPr id="47107" name="矩形 2"/>
          <p:cNvSpPr>
            <a:spLocks noGrp="1" noChangeArrowheads="1"/>
          </p:cNvSpPr>
          <p:nvPr>
            <p:ph type="title"/>
          </p:nvPr>
        </p:nvSpPr>
        <p:spPr/>
        <p:txBody>
          <a:bodyPr/>
          <a:lstStyle/>
          <a:p>
            <a:r>
              <a:rPr lang="en-US" altLang="zh-CN" dirty="0"/>
              <a:t>ISA/EISA</a:t>
            </a:r>
          </a:p>
        </p:txBody>
      </p:sp>
      <p:sp>
        <p:nvSpPr>
          <p:cNvPr id="47108" name="矩形 3"/>
          <p:cNvSpPr>
            <a:spLocks noGrp="1" noChangeArrowheads="1"/>
          </p:cNvSpPr>
          <p:nvPr>
            <p:ph type="body" idx="1"/>
          </p:nvPr>
        </p:nvSpPr>
        <p:spPr/>
        <p:txBody>
          <a:bodyPr/>
          <a:lstStyle/>
          <a:p>
            <a:r>
              <a:rPr lang="en-US" altLang="zh-CN" dirty="0"/>
              <a:t>EISA</a:t>
            </a:r>
            <a:r>
              <a:rPr lang="zh-CN" altLang="en-US" dirty="0"/>
              <a:t>（</a:t>
            </a:r>
            <a:r>
              <a:rPr lang="en-US" altLang="zh-CN" dirty="0"/>
              <a:t>Extended Industry Standard Architecture</a:t>
            </a:r>
            <a:r>
              <a:rPr lang="zh-CN" altLang="en-US" dirty="0"/>
              <a:t>即扩展工业标准结构总线）</a:t>
            </a:r>
            <a:endParaRPr lang="en-US" altLang="zh-CN" dirty="0"/>
          </a:p>
          <a:p>
            <a:r>
              <a:rPr lang="en-US" altLang="zh-CN" dirty="0"/>
              <a:t>32</a:t>
            </a:r>
            <a:r>
              <a:rPr lang="zh-CN" altLang="en-US" dirty="0"/>
              <a:t>位中央处理器（</a:t>
            </a:r>
            <a:r>
              <a:rPr lang="en-US" altLang="zh-CN" dirty="0"/>
              <a:t>386</a:t>
            </a:r>
            <a:r>
              <a:rPr lang="zh-CN" altLang="en-US" dirty="0"/>
              <a:t>、</a:t>
            </a:r>
            <a:r>
              <a:rPr lang="en-US" altLang="zh-CN" dirty="0"/>
              <a:t>486</a:t>
            </a:r>
            <a:r>
              <a:rPr lang="zh-CN" altLang="en-US" dirty="0"/>
              <a:t>、</a:t>
            </a:r>
            <a:r>
              <a:rPr lang="en-US" altLang="zh-CN" dirty="0"/>
              <a:t>586</a:t>
            </a:r>
            <a:r>
              <a:rPr lang="zh-CN" altLang="en-US" dirty="0"/>
              <a:t>等等）总线扩展工业标准。</a:t>
            </a:r>
            <a:endParaRPr lang="en-US" altLang="zh-CN" dirty="0"/>
          </a:p>
          <a:p>
            <a:r>
              <a:rPr lang="zh-CN" altLang="en-US" dirty="0"/>
              <a:t>总线宽度</a:t>
            </a:r>
            <a:r>
              <a:rPr lang="en-US" altLang="zh-CN" dirty="0"/>
              <a:t>32</a:t>
            </a:r>
            <a:r>
              <a:rPr lang="zh-CN" altLang="en-US" dirty="0"/>
              <a:t>位、</a:t>
            </a:r>
            <a:r>
              <a:rPr lang="en-US" altLang="zh-CN" dirty="0"/>
              <a:t>16MHz</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矩形 2"/>
          <p:cNvSpPr>
            <a:spLocks noGrp="1" noChangeArrowheads="1"/>
          </p:cNvSpPr>
          <p:nvPr>
            <p:ph type="title"/>
          </p:nvPr>
        </p:nvSpPr>
        <p:spPr/>
        <p:txBody>
          <a:bodyPr/>
          <a:lstStyle/>
          <a:p>
            <a:r>
              <a:rPr lang="en-US" altLang="zh-CN"/>
              <a:t>VESA video electronics standard association</a:t>
            </a:r>
          </a:p>
        </p:txBody>
      </p:sp>
      <p:sp>
        <p:nvSpPr>
          <p:cNvPr id="49156" name="矩形 3"/>
          <p:cNvSpPr>
            <a:spLocks noGrp="1" noChangeArrowheads="1"/>
          </p:cNvSpPr>
          <p:nvPr>
            <p:ph type="body" idx="1"/>
          </p:nvPr>
        </p:nvSpPr>
        <p:spPr>
          <a:xfrm>
            <a:off x="487822" y="942764"/>
            <a:ext cx="11210192" cy="5637024"/>
          </a:xfrm>
        </p:spPr>
        <p:txBody>
          <a:bodyPr>
            <a:normAutofit lnSpcReduction="10000"/>
          </a:bodyPr>
          <a:lstStyle/>
          <a:p>
            <a:r>
              <a:rPr lang="en-US" altLang="zh-CN" dirty="0"/>
              <a:t>VESA</a:t>
            </a:r>
            <a:r>
              <a:rPr lang="zh-CN" altLang="en-US" dirty="0"/>
              <a:t>）总线是 </a:t>
            </a:r>
            <a:r>
              <a:rPr lang="en-US" altLang="zh-CN" dirty="0"/>
              <a:t>1992</a:t>
            </a:r>
            <a:r>
              <a:rPr lang="zh-CN" altLang="en-US" dirty="0"/>
              <a:t>年由</a:t>
            </a:r>
            <a:r>
              <a:rPr lang="en-US" altLang="zh-CN" dirty="0"/>
              <a:t>60</a:t>
            </a:r>
            <a:r>
              <a:rPr lang="zh-CN" altLang="en-US" dirty="0"/>
              <a:t>家附件卡制造商联合推出的一种局部总线，简称为</a:t>
            </a:r>
            <a:r>
              <a:rPr lang="en-US" altLang="zh-CN" dirty="0"/>
              <a:t>VL(VESA local bus)</a:t>
            </a:r>
            <a:r>
              <a:rPr lang="zh-CN" altLang="en-US" dirty="0"/>
              <a:t>总线 </a:t>
            </a:r>
          </a:p>
          <a:p>
            <a:r>
              <a:rPr lang="zh-CN" altLang="en-US" dirty="0"/>
              <a:t>该总线系统考虑到</a:t>
            </a:r>
            <a:r>
              <a:rPr lang="en-US" altLang="zh-CN" dirty="0"/>
              <a:t>CPU</a:t>
            </a:r>
            <a:r>
              <a:rPr lang="zh-CN" altLang="en-US" dirty="0"/>
              <a:t>与主存和</a:t>
            </a:r>
            <a:r>
              <a:rPr lang="en-US" altLang="zh-CN" dirty="0"/>
              <a:t>Cache</a:t>
            </a:r>
            <a:r>
              <a:rPr lang="zh-CN" altLang="en-US" dirty="0"/>
              <a:t>的直接相连，通常把这部分总线称为</a:t>
            </a:r>
            <a:r>
              <a:rPr lang="en-US" altLang="zh-CN" dirty="0"/>
              <a:t>CPU</a:t>
            </a:r>
            <a:r>
              <a:rPr lang="zh-CN" altLang="en-US" dirty="0"/>
              <a:t>总线或主总线，其他设备通过</a:t>
            </a:r>
            <a:r>
              <a:rPr lang="en-US" altLang="zh-CN" dirty="0"/>
              <a:t>VL</a:t>
            </a:r>
            <a:r>
              <a:rPr lang="zh-CN" altLang="en-US" dirty="0"/>
              <a:t>总线与</a:t>
            </a:r>
            <a:r>
              <a:rPr lang="en-US" altLang="zh-CN" dirty="0"/>
              <a:t>CPU</a:t>
            </a:r>
            <a:r>
              <a:rPr lang="zh-CN" altLang="en-US" dirty="0"/>
              <a:t>总线相连，所以</a:t>
            </a:r>
            <a:r>
              <a:rPr lang="en-US" altLang="zh-CN" dirty="0"/>
              <a:t>VL</a:t>
            </a:r>
            <a:r>
              <a:rPr lang="zh-CN" altLang="en-US" dirty="0"/>
              <a:t>总线被称为局部总线。</a:t>
            </a:r>
          </a:p>
          <a:p>
            <a:r>
              <a:rPr lang="zh-CN" altLang="en-US" dirty="0"/>
              <a:t>数据、地址总线宽度均为</a:t>
            </a:r>
            <a:r>
              <a:rPr lang="en-US" altLang="zh-CN" dirty="0"/>
              <a:t>32</a:t>
            </a:r>
            <a:r>
              <a:rPr lang="zh-CN" altLang="en-US" dirty="0"/>
              <a:t>位。寻址空间为</a:t>
            </a:r>
            <a:r>
              <a:rPr lang="en-US" altLang="zh-CN" dirty="0"/>
              <a:t>4GB</a:t>
            </a:r>
            <a:r>
              <a:rPr lang="zh-CN" altLang="en-US" dirty="0"/>
              <a:t>。总线最高传输率为</a:t>
            </a:r>
            <a:r>
              <a:rPr lang="en-US" altLang="zh-CN" dirty="0"/>
              <a:t>133MB/S. </a:t>
            </a:r>
          </a:p>
          <a:p>
            <a:r>
              <a:rPr lang="zh-CN" altLang="en-US" dirty="0"/>
              <a:t>是一种高速、高效的局部总线，可支持</a:t>
            </a:r>
            <a:r>
              <a:rPr lang="en-US" altLang="zh-CN" dirty="0"/>
              <a:t>386SX</a:t>
            </a:r>
            <a:r>
              <a:rPr lang="zh-CN" altLang="en-US" dirty="0"/>
              <a:t>、</a:t>
            </a:r>
            <a:r>
              <a:rPr lang="en-US" altLang="zh-CN" dirty="0"/>
              <a:t>386DX</a:t>
            </a:r>
            <a:r>
              <a:rPr lang="zh-CN" altLang="en-US" dirty="0"/>
              <a:t>、</a:t>
            </a:r>
            <a:r>
              <a:rPr lang="en-US" altLang="zh-CN" dirty="0"/>
              <a:t>486SX</a:t>
            </a:r>
            <a:r>
              <a:rPr lang="zh-CN" altLang="en-US" dirty="0"/>
              <a:t>、</a:t>
            </a:r>
            <a:r>
              <a:rPr lang="en-US" altLang="zh-CN" dirty="0"/>
              <a:t>486DX</a:t>
            </a:r>
            <a:r>
              <a:rPr lang="zh-CN" altLang="en-US" dirty="0"/>
              <a:t>及奔腾微处理器。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矩形 2"/>
          <p:cNvSpPr>
            <a:spLocks noGrp="1" noChangeArrowheads="1"/>
          </p:cNvSpPr>
          <p:nvPr>
            <p:ph type="title"/>
          </p:nvPr>
        </p:nvSpPr>
        <p:spPr/>
        <p:txBody>
          <a:bodyPr/>
          <a:lstStyle/>
          <a:p>
            <a:r>
              <a:rPr lang="en-US" altLang="zh-CN"/>
              <a:t>PCI</a:t>
            </a:r>
          </a:p>
        </p:txBody>
      </p:sp>
      <p:sp>
        <p:nvSpPr>
          <p:cNvPr id="50180" name="矩形 3"/>
          <p:cNvSpPr>
            <a:spLocks noGrp="1" noChangeArrowheads="1"/>
          </p:cNvSpPr>
          <p:nvPr>
            <p:ph type="body" idx="1"/>
          </p:nvPr>
        </p:nvSpPr>
        <p:spPr>
          <a:xfrm>
            <a:off x="487822" y="942764"/>
            <a:ext cx="11031078" cy="5637024"/>
          </a:xfrm>
        </p:spPr>
        <p:txBody>
          <a:bodyPr/>
          <a:lstStyle/>
          <a:p>
            <a:r>
              <a:rPr lang="en-US" altLang="zh-CN" dirty="0"/>
              <a:t>PCI</a:t>
            </a:r>
            <a:r>
              <a:rPr lang="zh-CN" altLang="en-US" dirty="0"/>
              <a:t>（</a:t>
            </a:r>
            <a:r>
              <a:rPr lang="en-US" altLang="zh-CN" dirty="0"/>
              <a:t>Peripheral Component Interconnect</a:t>
            </a:r>
            <a:r>
              <a:rPr lang="zh-CN" altLang="en-US" dirty="0"/>
              <a:t>是美国</a:t>
            </a:r>
            <a:r>
              <a:rPr lang="en-US" altLang="zh-CN" dirty="0"/>
              <a:t>SIG </a:t>
            </a:r>
            <a:r>
              <a:rPr lang="zh-CN" altLang="en-US" dirty="0"/>
              <a:t>（即美国计算机协会专业集团）推出的新一代</a:t>
            </a:r>
            <a:r>
              <a:rPr lang="en-US" altLang="zh-CN" dirty="0"/>
              <a:t>64</a:t>
            </a:r>
            <a:r>
              <a:rPr lang="zh-CN" altLang="en-US" dirty="0"/>
              <a:t>位总线。频率为</a:t>
            </a:r>
            <a:r>
              <a:rPr lang="en-US" altLang="zh-CN" dirty="0"/>
              <a:t>33MHz</a:t>
            </a:r>
            <a:r>
              <a:rPr lang="zh-CN" altLang="en-US" dirty="0"/>
              <a:t>，峰值传输率为</a:t>
            </a:r>
            <a:r>
              <a:rPr lang="en-US" altLang="zh-CN" dirty="0"/>
              <a:t>132Mbyte/s</a:t>
            </a:r>
            <a:r>
              <a:rPr lang="zh-CN" altLang="en-US" dirty="0"/>
              <a:t>。 </a:t>
            </a:r>
          </a:p>
          <a:p>
            <a:r>
              <a:rPr lang="en-US" altLang="zh-CN" dirty="0"/>
              <a:t>486</a:t>
            </a:r>
            <a:r>
              <a:rPr lang="zh-CN" altLang="en-US" dirty="0"/>
              <a:t>系列采用</a:t>
            </a:r>
            <a:r>
              <a:rPr lang="en-US" altLang="zh-CN" dirty="0"/>
              <a:t>ISA</a:t>
            </a:r>
            <a:r>
              <a:rPr lang="zh-CN" altLang="en-US" dirty="0"/>
              <a:t>和</a:t>
            </a:r>
            <a:r>
              <a:rPr lang="en-US" altLang="zh-CN" dirty="0"/>
              <a:t>EISA</a:t>
            </a:r>
            <a:r>
              <a:rPr lang="zh-CN" altLang="en-US" dirty="0"/>
              <a:t>总线，而奔腾或</a:t>
            </a:r>
            <a:r>
              <a:rPr lang="en-US" altLang="zh-CN" dirty="0"/>
              <a:t>586</a:t>
            </a:r>
            <a:r>
              <a:rPr lang="zh-CN" altLang="en-US" dirty="0"/>
              <a:t>系列主板采用了</a:t>
            </a:r>
            <a:r>
              <a:rPr lang="en-US" altLang="zh-CN" dirty="0"/>
              <a:t>PCI</a:t>
            </a:r>
            <a:r>
              <a:rPr lang="zh-CN" altLang="en-US" dirty="0"/>
              <a:t>总线。</a:t>
            </a:r>
            <a:r>
              <a:rPr lang="en-US" altLang="zh-CN" dirty="0"/>
              <a:t>586</a:t>
            </a:r>
            <a:r>
              <a:rPr lang="zh-CN" altLang="en-US" dirty="0"/>
              <a:t>系列主板应该淘汰传统的</a:t>
            </a:r>
            <a:r>
              <a:rPr lang="en-US" altLang="zh-CN" dirty="0"/>
              <a:t>EISA</a:t>
            </a:r>
            <a:r>
              <a:rPr lang="zh-CN" altLang="en-US" dirty="0"/>
              <a:t>总线，但很多用户还在使用</a:t>
            </a:r>
            <a:r>
              <a:rPr lang="en-US" altLang="zh-CN" dirty="0"/>
              <a:t>ISA</a:t>
            </a:r>
            <a:r>
              <a:rPr lang="zh-CN" altLang="en-US" dirty="0"/>
              <a:t>总线或</a:t>
            </a:r>
            <a:r>
              <a:rPr lang="en-US" altLang="zh-CN" dirty="0"/>
              <a:t>EISA</a:t>
            </a:r>
            <a:r>
              <a:rPr lang="zh-CN" altLang="en-US" dirty="0"/>
              <a:t>总线接口卡，所以大多数</a:t>
            </a:r>
            <a:r>
              <a:rPr lang="en-US" altLang="zh-CN" dirty="0"/>
              <a:t>586</a:t>
            </a:r>
            <a:r>
              <a:rPr lang="zh-CN" altLang="en-US" dirty="0"/>
              <a:t>系列主板仍保留了</a:t>
            </a:r>
            <a:r>
              <a:rPr lang="en-US" altLang="zh-CN" dirty="0"/>
              <a:t>EISA</a:t>
            </a:r>
            <a:r>
              <a:rPr lang="zh-CN" altLang="en-US" dirty="0"/>
              <a:t>总线。 </a:t>
            </a:r>
          </a:p>
          <a:p>
            <a:endParaRPr lang="en-US" altLang="zh-CN" dirty="0"/>
          </a:p>
        </p:txBody>
      </p:sp>
      <p:pic>
        <p:nvPicPr>
          <p:cNvPr id="9" name="图片 5" descr="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6120" y="4149080"/>
            <a:ext cx="3267394" cy="2564904"/>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总线组成</a:t>
            </a:r>
          </a:p>
        </p:txBody>
      </p:sp>
      <p:sp>
        <p:nvSpPr>
          <p:cNvPr id="3" name="内容占位符 2"/>
          <p:cNvSpPr>
            <a:spLocks noGrp="1"/>
          </p:cNvSpPr>
          <p:nvPr>
            <p:ph idx="1"/>
          </p:nvPr>
        </p:nvSpPr>
        <p:spPr/>
        <p:txBody>
          <a:bodyPr/>
          <a:lstStyle/>
          <a:p>
            <a:r>
              <a:rPr lang="zh-CN" altLang="en-US" b="1" dirty="0"/>
              <a:t>数据总线   </a:t>
            </a:r>
            <a:r>
              <a:rPr lang="zh-CN" altLang="en-US" dirty="0"/>
              <a:t> </a:t>
            </a:r>
            <a:endParaRPr lang="en-US" altLang="zh-CN" dirty="0"/>
          </a:p>
          <a:p>
            <a:pPr lvl="1"/>
            <a:r>
              <a:rPr lang="zh-CN" altLang="en-US" sz="2400" dirty="0">
                <a:cs typeface="Arial" panose="020B0604020202020204" pitchFamily="34" charset="0"/>
              </a:rPr>
              <a:t>用于传送数据信息，双向传输</a:t>
            </a:r>
            <a:endParaRPr lang="en-US" altLang="zh-CN" sz="2400" dirty="0">
              <a:cs typeface="Arial" panose="020B0604020202020204" pitchFamily="34" charset="0"/>
            </a:endParaRPr>
          </a:p>
          <a:p>
            <a:r>
              <a:rPr lang="zh-CN" altLang="en-US" b="1"/>
              <a:t>地址总线</a:t>
            </a:r>
            <a:r>
              <a:rPr lang="zh-CN" altLang="en-US"/>
              <a:t> </a:t>
            </a:r>
            <a:endParaRPr lang="en-US" altLang="zh-CN" dirty="0"/>
          </a:p>
          <a:p>
            <a:pPr lvl="1"/>
            <a:r>
              <a:rPr lang="zh-CN" altLang="en-US" sz="2400" dirty="0">
                <a:cs typeface="Arial" panose="020B0604020202020204" pitchFamily="34" charset="0"/>
              </a:rPr>
              <a:t>专门用来传送地址，单向传输</a:t>
            </a:r>
            <a:endParaRPr lang="en-US" altLang="zh-CN" sz="2400" dirty="0">
              <a:cs typeface="Arial" panose="020B0604020202020204" pitchFamily="34" charset="0"/>
            </a:endParaRPr>
          </a:p>
          <a:p>
            <a:r>
              <a:rPr lang="zh-CN" altLang="en-US" b="1" dirty="0"/>
              <a:t>控制总线</a:t>
            </a:r>
            <a:endParaRPr lang="en-US" altLang="zh-CN" b="1" dirty="0"/>
          </a:p>
          <a:p>
            <a:pPr lvl="1"/>
            <a:r>
              <a:rPr lang="zh-CN" altLang="en-US" sz="2400" dirty="0">
                <a:cs typeface="Arial" panose="020B0604020202020204" pitchFamily="34" charset="0"/>
              </a:rPr>
              <a:t>用来传送控制信号和时序信号</a:t>
            </a:r>
          </a:p>
          <a:p>
            <a:r>
              <a:rPr lang="zh-CN" altLang="en-US" b="1" dirty="0"/>
              <a:t>电源、地线</a:t>
            </a:r>
          </a:p>
        </p:txBody>
      </p:sp>
      <p:pic>
        <p:nvPicPr>
          <p:cNvPr id="4" name="图片 3"/>
          <p:cNvPicPr>
            <a:picLocks noChangeAspect="1"/>
          </p:cNvPicPr>
          <p:nvPr/>
        </p:nvPicPr>
        <p:blipFill>
          <a:blip r:embed="rId2"/>
          <a:stretch>
            <a:fillRect/>
          </a:stretch>
        </p:blipFill>
        <p:spPr>
          <a:xfrm>
            <a:off x="6210026" y="1729898"/>
            <a:ext cx="5344142" cy="1621600"/>
          </a:xfrm>
          <a:prstGeom prst="rect">
            <a:avLst/>
          </a:prstGeom>
        </p:spPr>
      </p:pic>
      <p:pic>
        <p:nvPicPr>
          <p:cNvPr id="5" name="图片 4"/>
          <p:cNvPicPr>
            <a:picLocks noChangeAspect="1"/>
          </p:cNvPicPr>
          <p:nvPr/>
        </p:nvPicPr>
        <p:blipFill>
          <a:blip r:embed="rId3"/>
          <a:stretch>
            <a:fillRect/>
          </a:stretch>
        </p:blipFill>
        <p:spPr>
          <a:xfrm>
            <a:off x="6096000" y="3813083"/>
            <a:ext cx="4972050" cy="21526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2"/>
          <p:cNvSpPr>
            <a:spLocks noGrp="1" noChangeArrowheads="1"/>
          </p:cNvSpPr>
          <p:nvPr>
            <p:ph type="title"/>
          </p:nvPr>
        </p:nvSpPr>
        <p:spPr/>
        <p:txBody>
          <a:bodyPr/>
          <a:lstStyle/>
          <a:p>
            <a:pPr eaLnBrk="1" hangingPunct="1"/>
            <a:r>
              <a:rPr lang="en-US" altLang="zh-CN">
                <a:latin typeface="宋体" panose="02010600030101010101" pitchFamily="2" charset="-122"/>
              </a:rPr>
              <a:t>PCI</a:t>
            </a:r>
            <a:r>
              <a:rPr lang="zh-CN" altLang="en-US">
                <a:latin typeface="宋体" panose="02010600030101010101" pitchFamily="2" charset="-122"/>
              </a:rPr>
              <a:t>总线结构</a:t>
            </a:r>
          </a:p>
        </p:txBody>
      </p:sp>
      <p:sp>
        <p:nvSpPr>
          <p:cNvPr id="51204" name="矩形 4"/>
          <p:cNvSpPr>
            <a:spLocks noChangeArrowheads="1"/>
          </p:cNvSpPr>
          <p:nvPr/>
        </p:nvSpPr>
        <p:spPr bwMode="auto">
          <a:xfrm>
            <a:off x="3214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p>
        </p:txBody>
      </p:sp>
      <p:sp>
        <p:nvSpPr>
          <p:cNvPr id="51205" name="矩形 5"/>
          <p:cNvSpPr>
            <a:spLocks noChangeArrowheads="1"/>
          </p:cNvSpPr>
          <p:nvPr/>
        </p:nvSpPr>
        <p:spPr bwMode="auto">
          <a:xfrm>
            <a:off x="46624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p>
        </p:txBody>
      </p:sp>
      <p:sp>
        <p:nvSpPr>
          <p:cNvPr id="51206" name="矩形 6"/>
          <p:cNvSpPr>
            <a:spLocks noChangeArrowheads="1"/>
          </p:cNvSpPr>
          <p:nvPr/>
        </p:nvSpPr>
        <p:spPr bwMode="auto">
          <a:xfrm>
            <a:off x="6262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latin typeface="Times New Roman" panose="02020603050405020304" pitchFamily="18" charset="0"/>
                <a:ea typeface="宋体" panose="02010600030101010101" pitchFamily="2" charset="-122"/>
              </a:rPr>
              <a:t>主存</a:t>
            </a:r>
          </a:p>
          <a:p>
            <a:pPr algn="ctr"/>
            <a:r>
              <a:rPr kumimoji="1" lang="zh-CN" altLang="en-US" sz="1400">
                <a:latin typeface="Times New Roman" panose="02020603050405020304" pitchFamily="18" charset="0"/>
                <a:ea typeface="宋体" panose="02010600030101010101" pitchFamily="2" charset="-122"/>
              </a:rPr>
              <a:t>控制器</a:t>
            </a:r>
          </a:p>
        </p:txBody>
      </p:sp>
      <p:sp>
        <p:nvSpPr>
          <p:cNvPr id="51207" name="矩形 7"/>
          <p:cNvSpPr>
            <a:spLocks noChangeArrowheads="1"/>
          </p:cNvSpPr>
          <p:nvPr/>
        </p:nvSpPr>
        <p:spPr bwMode="auto">
          <a:xfrm>
            <a:off x="78628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主存</a:t>
            </a:r>
          </a:p>
        </p:txBody>
      </p:sp>
      <p:sp>
        <p:nvSpPr>
          <p:cNvPr id="51208" name="矩形 8"/>
          <p:cNvSpPr>
            <a:spLocks noChangeArrowheads="1"/>
          </p:cNvSpPr>
          <p:nvPr/>
        </p:nvSpPr>
        <p:spPr bwMode="auto">
          <a:xfrm>
            <a:off x="30622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09" name="矩形 9"/>
          <p:cNvSpPr>
            <a:spLocks noChangeArrowheads="1"/>
          </p:cNvSpPr>
          <p:nvPr/>
        </p:nvSpPr>
        <p:spPr bwMode="auto">
          <a:xfrm>
            <a:off x="43576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1600">
              <a:latin typeface="Times New Roman" panose="02020603050405020304" pitchFamily="18" charset="0"/>
              <a:ea typeface="宋体" panose="02010600030101010101" pitchFamily="2" charset="-122"/>
            </a:endParaRPr>
          </a:p>
          <a:p>
            <a:pPr algn="ctr"/>
            <a:endParaRPr kumimoji="1" lang="en-US" altLang="zh-CN" sz="1600">
              <a:latin typeface="Times New Roman" panose="02020603050405020304" pitchFamily="18" charset="0"/>
              <a:ea typeface="宋体" panose="02010600030101010101" pitchFamily="2" charset="-122"/>
            </a:endParaRPr>
          </a:p>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a:p>
            <a:pPr algn="ctr"/>
            <a:endParaRPr kumimoji="1" lang="en-US" altLang="zh-CN" sz="2400">
              <a:latin typeface="Times New Roman" panose="02020603050405020304" pitchFamily="18" charset="0"/>
              <a:ea typeface="宋体" panose="02010600030101010101" pitchFamily="2" charset="-122"/>
            </a:endParaRPr>
          </a:p>
        </p:txBody>
      </p:sp>
      <p:sp>
        <p:nvSpPr>
          <p:cNvPr id="51210" name="矩形 10"/>
          <p:cNvSpPr>
            <a:spLocks noChangeArrowheads="1"/>
          </p:cNvSpPr>
          <p:nvPr/>
        </p:nvSpPr>
        <p:spPr bwMode="auto">
          <a:xfrm>
            <a:off x="5576888" y="2780184"/>
            <a:ext cx="990600" cy="381000"/>
          </a:xfrm>
          <a:prstGeom prst="rect">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a:latin typeface="Times New Roman" panose="02020603050405020304" pitchFamily="18" charset="0"/>
                <a:ea typeface="宋体" panose="02010600030101010101" pitchFamily="2" charset="-122"/>
              </a:rPr>
              <a:t>HOST</a:t>
            </a:r>
            <a:r>
              <a:rPr kumimoji="1" lang="zh-CN" altLang="en-US" sz="1400">
                <a:latin typeface="Times New Roman" panose="02020603050405020304" pitchFamily="18" charset="0"/>
                <a:ea typeface="宋体" panose="02010600030101010101" pitchFamily="2" charset="-122"/>
              </a:rPr>
              <a:t>桥</a:t>
            </a:r>
          </a:p>
        </p:txBody>
      </p:sp>
      <p:sp>
        <p:nvSpPr>
          <p:cNvPr id="51211" name="矩形 11"/>
          <p:cNvSpPr>
            <a:spLocks noChangeArrowheads="1"/>
          </p:cNvSpPr>
          <p:nvPr/>
        </p:nvSpPr>
        <p:spPr bwMode="auto">
          <a:xfrm>
            <a:off x="7024688" y="2703984"/>
            <a:ext cx="22860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latin typeface="Times New Roman" panose="02020603050405020304" pitchFamily="18" charset="0"/>
                <a:ea typeface="宋体" panose="02010600030101010101" pitchFamily="2" charset="-122"/>
              </a:rPr>
              <a:t>主设备    目标设备</a:t>
            </a:r>
          </a:p>
        </p:txBody>
      </p:sp>
      <p:sp>
        <p:nvSpPr>
          <p:cNvPr id="51212" name="矩形 12"/>
          <p:cNvSpPr>
            <a:spLocks noChangeArrowheads="1"/>
          </p:cNvSpPr>
          <p:nvPr/>
        </p:nvSpPr>
        <p:spPr bwMode="auto">
          <a:xfrm>
            <a:off x="34432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PCI/LEGACY</a:t>
            </a:r>
            <a:r>
              <a:rPr kumimoji="1" lang="zh-CN" altLang="en-US" sz="1600">
                <a:latin typeface="Times New Roman" panose="02020603050405020304" pitchFamily="18" charset="0"/>
                <a:ea typeface="宋体" panose="02010600030101010101" pitchFamily="2" charset="-122"/>
              </a:rPr>
              <a:t>总线桥</a:t>
            </a:r>
          </a:p>
        </p:txBody>
      </p:sp>
      <p:sp>
        <p:nvSpPr>
          <p:cNvPr id="51213" name="矩形 13"/>
          <p:cNvSpPr>
            <a:spLocks noChangeArrowheads="1"/>
          </p:cNvSpPr>
          <p:nvPr/>
        </p:nvSpPr>
        <p:spPr bwMode="auto">
          <a:xfrm>
            <a:off x="66436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PCI/PCI</a:t>
            </a:r>
            <a:r>
              <a:rPr kumimoji="1" lang="zh-CN" altLang="en-US" sz="1600">
                <a:latin typeface="Times New Roman" panose="02020603050405020304" pitchFamily="18" charset="0"/>
                <a:ea typeface="宋体" panose="02010600030101010101" pitchFamily="2" charset="-122"/>
              </a:rPr>
              <a:t>桥</a:t>
            </a:r>
          </a:p>
        </p:txBody>
      </p:sp>
      <p:sp>
        <p:nvSpPr>
          <p:cNvPr id="51214" name="矩形 14"/>
          <p:cNvSpPr>
            <a:spLocks noChangeArrowheads="1"/>
          </p:cNvSpPr>
          <p:nvPr/>
        </p:nvSpPr>
        <p:spPr bwMode="auto">
          <a:xfrm>
            <a:off x="28336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p>
          <a:p>
            <a:pPr algn="ctr"/>
            <a:r>
              <a:rPr kumimoji="1" lang="zh-CN" altLang="en-US" sz="1600">
                <a:latin typeface="Times New Roman" panose="02020603050405020304" pitchFamily="18" charset="0"/>
                <a:ea typeface="宋体" panose="02010600030101010101" pitchFamily="2" charset="-122"/>
              </a:rPr>
              <a:t>设备</a:t>
            </a:r>
          </a:p>
        </p:txBody>
      </p:sp>
      <p:sp>
        <p:nvSpPr>
          <p:cNvPr id="51215" name="矩形 15"/>
          <p:cNvSpPr>
            <a:spLocks noChangeArrowheads="1"/>
          </p:cNvSpPr>
          <p:nvPr/>
        </p:nvSpPr>
        <p:spPr bwMode="auto">
          <a:xfrm>
            <a:off x="40528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p>
          <a:p>
            <a:pPr algn="ctr"/>
            <a:r>
              <a:rPr kumimoji="1" lang="zh-CN" altLang="en-US" sz="1600">
                <a:latin typeface="Times New Roman" panose="02020603050405020304" pitchFamily="18" charset="0"/>
                <a:ea typeface="宋体" panose="02010600030101010101" pitchFamily="2" charset="-122"/>
              </a:rPr>
              <a:t>设备</a:t>
            </a:r>
            <a:endParaRPr kumimoji="1" lang="zh-CN" altLang="en-US" sz="2400">
              <a:latin typeface="Times New Roman" panose="02020603050405020304" pitchFamily="18" charset="0"/>
              <a:ea typeface="宋体" panose="02010600030101010101" pitchFamily="2" charset="-122"/>
            </a:endParaRPr>
          </a:p>
        </p:txBody>
      </p:sp>
      <p:sp>
        <p:nvSpPr>
          <p:cNvPr id="51216" name="矩形 16"/>
          <p:cNvSpPr>
            <a:spLocks noChangeArrowheads="1"/>
          </p:cNvSpPr>
          <p:nvPr/>
        </p:nvSpPr>
        <p:spPr bwMode="auto">
          <a:xfrm>
            <a:off x="66436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17" name="矩形 17"/>
          <p:cNvSpPr>
            <a:spLocks noChangeArrowheads="1"/>
          </p:cNvSpPr>
          <p:nvPr/>
        </p:nvSpPr>
        <p:spPr bwMode="auto">
          <a:xfrm>
            <a:off x="80152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22" name="直线 22"/>
          <p:cNvSpPr>
            <a:spLocks noChangeShapeType="1"/>
          </p:cNvSpPr>
          <p:nvPr/>
        </p:nvSpPr>
        <p:spPr bwMode="auto">
          <a:xfrm>
            <a:off x="36718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3" name="直线 23"/>
          <p:cNvSpPr>
            <a:spLocks noChangeShapeType="1"/>
          </p:cNvSpPr>
          <p:nvPr/>
        </p:nvSpPr>
        <p:spPr bwMode="auto">
          <a:xfrm>
            <a:off x="5119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4" name="直线 24"/>
          <p:cNvSpPr>
            <a:spLocks noChangeShapeType="1"/>
          </p:cNvSpPr>
          <p:nvPr/>
        </p:nvSpPr>
        <p:spPr bwMode="auto">
          <a:xfrm>
            <a:off x="6643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5" name="直线 25"/>
          <p:cNvSpPr>
            <a:spLocks noChangeShapeType="1"/>
          </p:cNvSpPr>
          <p:nvPr/>
        </p:nvSpPr>
        <p:spPr bwMode="auto">
          <a:xfrm>
            <a:off x="35194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6" name="直线 26"/>
          <p:cNvSpPr>
            <a:spLocks noChangeShapeType="1"/>
          </p:cNvSpPr>
          <p:nvPr/>
        </p:nvSpPr>
        <p:spPr bwMode="auto">
          <a:xfrm>
            <a:off x="4814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7" name="直线 27"/>
          <p:cNvSpPr>
            <a:spLocks noChangeShapeType="1"/>
          </p:cNvSpPr>
          <p:nvPr/>
        </p:nvSpPr>
        <p:spPr bwMode="auto">
          <a:xfrm>
            <a:off x="6110288" y="3161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8" name="直线 28"/>
          <p:cNvSpPr>
            <a:spLocks noChangeShapeType="1"/>
          </p:cNvSpPr>
          <p:nvPr/>
        </p:nvSpPr>
        <p:spPr bwMode="auto">
          <a:xfrm>
            <a:off x="8243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9" name="直线 29"/>
          <p:cNvSpPr>
            <a:spLocks noChangeShapeType="1"/>
          </p:cNvSpPr>
          <p:nvPr/>
        </p:nvSpPr>
        <p:spPr bwMode="auto">
          <a:xfrm>
            <a:off x="43576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0" name="直线 30"/>
          <p:cNvSpPr>
            <a:spLocks noChangeShapeType="1"/>
          </p:cNvSpPr>
          <p:nvPr/>
        </p:nvSpPr>
        <p:spPr bwMode="auto">
          <a:xfrm>
            <a:off x="4357688" y="4304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1" name="直线 31"/>
          <p:cNvSpPr>
            <a:spLocks noChangeShapeType="1"/>
          </p:cNvSpPr>
          <p:nvPr/>
        </p:nvSpPr>
        <p:spPr bwMode="auto">
          <a:xfrm>
            <a:off x="75580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2" name="直线 32"/>
          <p:cNvSpPr>
            <a:spLocks noChangeShapeType="1"/>
          </p:cNvSpPr>
          <p:nvPr/>
        </p:nvSpPr>
        <p:spPr bwMode="auto">
          <a:xfrm>
            <a:off x="7558088" y="4304184"/>
            <a:ext cx="0" cy="2870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3" name="直线 33"/>
          <p:cNvSpPr>
            <a:spLocks noChangeShapeType="1"/>
          </p:cNvSpPr>
          <p:nvPr/>
        </p:nvSpPr>
        <p:spPr bwMode="auto">
          <a:xfrm>
            <a:off x="33670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4" name="直线 34"/>
          <p:cNvSpPr>
            <a:spLocks noChangeShapeType="1"/>
          </p:cNvSpPr>
          <p:nvPr/>
        </p:nvSpPr>
        <p:spPr bwMode="auto">
          <a:xfrm>
            <a:off x="47386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5" name="直线 35"/>
          <p:cNvSpPr>
            <a:spLocks noChangeShapeType="1"/>
          </p:cNvSpPr>
          <p:nvPr/>
        </p:nvSpPr>
        <p:spPr bwMode="auto">
          <a:xfrm>
            <a:off x="71008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6" name="直线 36"/>
          <p:cNvSpPr>
            <a:spLocks noChangeShapeType="1"/>
          </p:cNvSpPr>
          <p:nvPr/>
        </p:nvSpPr>
        <p:spPr bwMode="auto">
          <a:xfrm>
            <a:off x="85486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7" name="直线 37"/>
          <p:cNvSpPr>
            <a:spLocks noChangeShapeType="1"/>
          </p:cNvSpPr>
          <p:nvPr/>
        </p:nvSpPr>
        <p:spPr bwMode="auto">
          <a:xfrm>
            <a:off x="6110288" y="23229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8" name="直线 38"/>
          <p:cNvSpPr>
            <a:spLocks noChangeShapeType="1"/>
          </p:cNvSpPr>
          <p:nvPr/>
        </p:nvSpPr>
        <p:spPr bwMode="auto">
          <a:xfrm>
            <a:off x="7253288" y="1713384"/>
            <a:ext cx="609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9" name="文本框 39"/>
          <p:cNvSpPr txBox="1">
            <a:spLocks noChangeArrowheads="1"/>
          </p:cNvSpPr>
          <p:nvPr/>
        </p:nvSpPr>
        <p:spPr bwMode="auto">
          <a:xfrm>
            <a:off x="7161213" y="1980085"/>
            <a:ext cx="123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HOST</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0" name="文本框 40"/>
          <p:cNvSpPr txBox="1">
            <a:spLocks noChangeArrowheads="1"/>
          </p:cNvSpPr>
          <p:nvPr/>
        </p:nvSpPr>
        <p:spPr bwMode="auto">
          <a:xfrm>
            <a:off x="5016976" y="3580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1" name="文本框 41"/>
          <p:cNvSpPr txBox="1">
            <a:spLocks noChangeArrowheads="1"/>
          </p:cNvSpPr>
          <p:nvPr/>
        </p:nvSpPr>
        <p:spPr bwMode="auto">
          <a:xfrm>
            <a:off x="7379176" y="4723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2" name="文本框 42"/>
          <p:cNvSpPr txBox="1">
            <a:spLocks noChangeArrowheads="1"/>
          </p:cNvSpPr>
          <p:nvPr/>
        </p:nvSpPr>
        <p:spPr bwMode="auto">
          <a:xfrm>
            <a:off x="3443289" y="4685184"/>
            <a:ext cx="22447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600">
                <a:solidFill>
                  <a:schemeClr val="tx1"/>
                </a:solidFill>
                <a:latin typeface="Times New Roman" panose="02020603050405020304" pitchFamily="18" charset="0"/>
                <a:ea typeface="宋体" panose="02010600030101010101" pitchFamily="2" charset="-122"/>
              </a:rPr>
              <a:t>LEGACY</a:t>
            </a:r>
            <a:r>
              <a:rPr kumimoji="1" lang="zh-CN" altLang="en-US" sz="1600">
                <a:solidFill>
                  <a:schemeClr val="tx1"/>
                </a:solidFill>
                <a:latin typeface="Times New Roman" panose="02020603050405020304" pitchFamily="18" charset="0"/>
                <a:ea typeface="宋体" panose="02010600030101010101" pitchFamily="2" charset="-122"/>
              </a:rPr>
              <a:t>总线（遗留）</a:t>
            </a:r>
          </a:p>
        </p:txBody>
      </p:sp>
      <p:sp>
        <p:nvSpPr>
          <p:cNvPr id="51219" name="直线 19"/>
          <p:cNvSpPr>
            <a:spLocks noChangeShapeType="1"/>
          </p:cNvSpPr>
          <p:nvPr/>
        </p:nvSpPr>
        <p:spPr bwMode="auto">
          <a:xfrm>
            <a:off x="2757488" y="35421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18" name="直线 18"/>
          <p:cNvSpPr>
            <a:spLocks noChangeShapeType="1"/>
          </p:cNvSpPr>
          <p:nvPr/>
        </p:nvSpPr>
        <p:spPr bwMode="auto">
          <a:xfrm>
            <a:off x="2833688" y="23229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0" name="直线 20"/>
          <p:cNvSpPr>
            <a:spLocks noChangeShapeType="1"/>
          </p:cNvSpPr>
          <p:nvPr/>
        </p:nvSpPr>
        <p:spPr bwMode="auto">
          <a:xfrm>
            <a:off x="26050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1" name="直线 21"/>
          <p:cNvSpPr>
            <a:spLocks noChangeShapeType="1"/>
          </p:cNvSpPr>
          <p:nvPr/>
        </p:nvSpPr>
        <p:spPr bwMode="auto">
          <a:xfrm>
            <a:off x="63388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矩形 2"/>
          <p:cNvSpPr>
            <a:spLocks noGrp="1" noChangeArrowheads="1"/>
          </p:cNvSpPr>
          <p:nvPr>
            <p:ph type="title"/>
          </p:nvPr>
        </p:nvSpPr>
        <p:spPr/>
        <p:txBody>
          <a:bodyPr/>
          <a:lstStyle/>
          <a:p>
            <a:r>
              <a:rPr lang="en-US" altLang="zh-CN"/>
              <a:t>PCI</a:t>
            </a:r>
            <a:r>
              <a:rPr lang="zh-CN" altLang="en-US"/>
              <a:t>总线特点</a:t>
            </a:r>
          </a:p>
        </p:txBody>
      </p:sp>
      <p:sp>
        <p:nvSpPr>
          <p:cNvPr id="52228" name="矩形 3"/>
          <p:cNvSpPr>
            <a:spLocks noGrp="1" noChangeArrowheads="1"/>
          </p:cNvSpPr>
          <p:nvPr>
            <p:ph type="body" idx="1"/>
          </p:nvPr>
        </p:nvSpPr>
        <p:spPr>
          <a:xfrm>
            <a:off x="487822" y="942764"/>
            <a:ext cx="11315295" cy="5637024"/>
          </a:xfrm>
        </p:spPr>
        <p:txBody>
          <a:bodyPr>
            <a:normAutofit/>
          </a:bodyPr>
          <a:lstStyle/>
          <a:p>
            <a:r>
              <a:rPr lang="zh-CN" altLang="en-US" sz="2400" dirty="0"/>
              <a:t>支持总线主控技术，允许智能设备在适当的时候取得总线控制权以加速数据传输；</a:t>
            </a:r>
          </a:p>
          <a:p>
            <a:r>
              <a:rPr lang="zh-CN" altLang="en-US" sz="2400" dirty="0"/>
              <a:t>支持猝发传输模式。</a:t>
            </a:r>
          </a:p>
          <a:p>
            <a:r>
              <a:rPr lang="zh-CN" altLang="en-US" sz="2400" dirty="0"/>
              <a:t>不受</a:t>
            </a:r>
            <a:r>
              <a:rPr lang="en-US" altLang="zh-CN" sz="2400" dirty="0"/>
              <a:t>CPU</a:t>
            </a:r>
            <a:r>
              <a:rPr lang="zh-CN" altLang="en-US" sz="2400" dirty="0"/>
              <a:t>速度和结构的限制；</a:t>
            </a:r>
          </a:p>
          <a:p>
            <a:r>
              <a:rPr lang="zh-CN" altLang="en-US" sz="2400" dirty="0"/>
              <a:t>与 </a:t>
            </a:r>
            <a:r>
              <a:rPr lang="en-US" altLang="zh-CN" sz="2400" dirty="0"/>
              <a:t>ISA</a:t>
            </a:r>
            <a:r>
              <a:rPr lang="zh-CN" altLang="en-US" sz="2400" dirty="0"/>
              <a:t>／</a:t>
            </a:r>
            <a:r>
              <a:rPr lang="en-US" altLang="zh-CN" sz="2400" dirty="0"/>
              <a:t>EISA</a:t>
            </a:r>
            <a:r>
              <a:rPr lang="zh-CN" altLang="en-US" sz="2400" dirty="0"/>
              <a:t>／</a:t>
            </a:r>
            <a:r>
              <a:rPr lang="en-US" altLang="zh-CN" sz="2400" dirty="0"/>
              <a:t>MCA</a:t>
            </a:r>
            <a:r>
              <a:rPr lang="zh-CN" altLang="en-US" sz="2400" dirty="0"/>
              <a:t>兼容；</a:t>
            </a:r>
          </a:p>
          <a:p>
            <a:r>
              <a:rPr lang="zh-CN" altLang="en-US" sz="2400" dirty="0"/>
              <a:t>预留扩展空间，支持</a:t>
            </a:r>
            <a:r>
              <a:rPr lang="en-US" altLang="zh-CN" sz="2400" dirty="0"/>
              <a:t>64b</a:t>
            </a:r>
            <a:r>
              <a:rPr lang="zh-CN" altLang="en-US" sz="2400" dirty="0"/>
              <a:t>数据和地址；</a:t>
            </a:r>
          </a:p>
          <a:p>
            <a:r>
              <a:rPr lang="zh-CN" altLang="en-US" sz="2400" dirty="0"/>
              <a:t>数据宽度</a:t>
            </a:r>
            <a:r>
              <a:rPr lang="en-US" altLang="zh-CN" sz="2400" dirty="0"/>
              <a:t>32</a:t>
            </a:r>
            <a:r>
              <a:rPr lang="zh-CN" altLang="en-US" sz="2400" dirty="0"/>
              <a:t>位，时钟频率</a:t>
            </a:r>
            <a:r>
              <a:rPr lang="en-US" altLang="zh-CN" sz="2400" dirty="0"/>
              <a:t>33MHz</a:t>
            </a:r>
            <a:r>
              <a:rPr lang="zh-CN" altLang="en-US" sz="2400" dirty="0"/>
              <a:t>，最大数据传输速率为</a:t>
            </a:r>
            <a:r>
              <a:rPr lang="en-US" altLang="zh-CN" sz="2400" dirty="0"/>
              <a:t>133MB/s</a:t>
            </a:r>
            <a:r>
              <a:rPr lang="zh-CN" altLang="en-US" sz="2400" dirty="0"/>
              <a:t>；</a:t>
            </a:r>
          </a:p>
          <a:p>
            <a:r>
              <a:rPr lang="zh-CN" altLang="en-US" sz="2400" dirty="0"/>
              <a:t>同步时序、集中式仲裁。</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矩形 2"/>
          <p:cNvSpPr>
            <a:spLocks noGrp="1" noChangeArrowheads="1"/>
          </p:cNvSpPr>
          <p:nvPr>
            <p:ph type="title"/>
          </p:nvPr>
        </p:nvSpPr>
        <p:spPr/>
        <p:txBody>
          <a:bodyPr/>
          <a:lstStyle/>
          <a:p>
            <a:r>
              <a:rPr lang="en-US" altLang="zh-CN"/>
              <a:t>PCI</a:t>
            </a:r>
            <a:r>
              <a:rPr lang="zh-CN" altLang="en-US"/>
              <a:t>总线局限性</a:t>
            </a:r>
          </a:p>
        </p:txBody>
      </p:sp>
      <p:sp>
        <p:nvSpPr>
          <p:cNvPr id="53252" name="矩形 3"/>
          <p:cNvSpPr>
            <a:spLocks noGrp="1" noChangeArrowheads="1"/>
          </p:cNvSpPr>
          <p:nvPr>
            <p:ph type="body" idx="1"/>
          </p:nvPr>
        </p:nvSpPr>
        <p:spPr>
          <a:xfrm>
            <a:off x="487822" y="942764"/>
            <a:ext cx="11031078" cy="5637024"/>
          </a:xfrm>
        </p:spPr>
        <p:txBody>
          <a:bodyPr/>
          <a:lstStyle/>
          <a:p>
            <a:r>
              <a:rPr lang="zh-CN" altLang="en-US" dirty="0"/>
              <a:t>多</a:t>
            </a:r>
            <a:r>
              <a:rPr lang="en-US" altLang="zh-CN" dirty="0"/>
              <a:t>PCI</a:t>
            </a:r>
            <a:r>
              <a:rPr lang="zh-CN" altLang="en-US" dirty="0"/>
              <a:t>设备共享总线的带宽。  </a:t>
            </a:r>
          </a:p>
          <a:p>
            <a:r>
              <a:rPr lang="zh-CN" altLang="en-US" dirty="0"/>
              <a:t>多</a:t>
            </a:r>
            <a:r>
              <a:rPr lang="en-US" altLang="zh-CN" dirty="0"/>
              <a:t>PCI</a:t>
            </a:r>
            <a:r>
              <a:rPr lang="zh-CN" altLang="en-US" dirty="0"/>
              <a:t>设备共享一组信号线， 因此受插板插入位置的影响， 会产生微妙的信号畸变。</a:t>
            </a:r>
            <a:endParaRPr lang="en-US" altLang="zh-CN" dirty="0"/>
          </a:p>
          <a:p>
            <a:r>
              <a:rPr lang="zh-CN" altLang="en-US" dirty="0"/>
              <a:t>实际上在</a:t>
            </a:r>
            <a:r>
              <a:rPr lang="en-US" altLang="zh-CN" dirty="0"/>
              <a:t>33MHz</a:t>
            </a:r>
            <a:r>
              <a:rPr lang="zh-CN" altLang="en-US" dirty="0"/>
              <a:t>的</a:t>
            </a:r>
            <a:r>
              <a:rPr lang="en-US" altLang="zh-CN" dirty="0"/>
              <a:t>PCI</a:t>
            </a:r>
            <a:r>
              <a:rPr lang="zh-CN" altLang="en-US" dirty="0"/>
              <a:t>总线情况下，只能用到</a:t>
            </a:r>
            <a:r>
              <a:rPr lang="en-US" altLang="zh-CN" dirty="0"/>
              <a:t>4</a:t>
            </a:r>
            <a:r>
              <a:rPr lang="zh-CN" altLang="en-US" dirty="0"/>
              <a:t>个插 槽；在</a:t>
            </a:r>
            <a:r>
              <a:rPr lang="en-US" altLang="zh-CN" dirty="0"/>
              <a:t>66MHz </a:t>
            </a:r>
            <a:r>
              <a:rPr lang="zh-CN" altLang="en-US" dirty="0"/>
              <a:t>下，只能用到</a:t>
            </a:r>
            <a:r>
              <a:rPr lang="en-US" altLang="zh-CN" dirty="0"/>
              <a:t>2</a:t>
            </a:r>
            <a:r>
              <a:rPr lang="zh-CN" altLang="en-US" dirty="0"/>
              <a:t>个插 槽。 </a:t>
            </a:r>
          </a:p>
          <a:p>
            <a:r>
              <a:rPr lang="zh-CN" altLang="en-US" dirty="0"/>
              <a:t>在</a:t>
            </a:r>
            <a:r>
              <a:rPr lang="en-US" altLang="zh-CN" dirty="0"/>
              <a:t>PCI </a:t>
            </a:r>
            <a:r>
              <a:rPr lang="zh-CN" altLang="en-US" dirty="0"/>
              <a:t>总线中是采用内存映射</a:t>
            </a:r>
            <a:r>
              <a:rPr lang="en-US" altLang="zh-CN" dirty="0"/>
              <a:t>I/O</a:t>
            </a:r>
            <a:r>
              <a:rPr lang="zh-CN" altLang="en-US" dirty="0"/>
              <a:t>，这也影响了系统的整体性能。</a:t>
            </a:r>
            <a:r>
              <a:rPr lang="en-US" altLang="zh-CN" dirty="0"/>
              <a:t>CPU</a:t>
            </a:r>
            <a:r>
              <a:rPr lang="zh-CN" altLang="en-US" dirty="0"/>
              <a:t>读写动作频率要与</a:t>
            </a:r>
            <a:r>
              <a:rPr lang="en-US" altLang="zh-CN" dirty="0"/>
              <a:t>PCI</a:t>
            </a:r>
            <a:r>
              <a:rPr lang="zh-CN" altLang="en-US" dirty="0"/>
              <a:t>总线的动作频率同步，所以就延缓了</a:t>
            </a:r>
            <a:r>
              <a:rPr lang="en-US" altLang="zh-CN" dirty="0"/>
              <a:t>CPU</a:t>
            </a:r>
            <a:r>
              <a:rPr lang="zh-CN" altLang="en-US" dirty="0"/>
              <a:t>指令的执行速度。</a:t>
            </a:r>
          </a:p>
          <a:p>
            <a:endParaRPr lang="zh-CN" altLang="en-US" dirty="0"/>
          </a:p>
          <a:p>
            <a:endParaRPr lang="en-US" altLang="zh-CN"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矩形 2"/>
          <p:cNvSpPr>
            <a:spLocks noGrp="1" noChangeArrowheads="1"/>
          </p:cNvSpPr>
          <p:nvPr>
            <p:ph type="title"/>
          </p:nvPr>
        </p:nvSpPr>
        <p:spPr/>
        <p:txBody>
          <a:bodyPr/>
          <a:lstStyle/>
          <a:p>
            <a:r>
              <a:rPr lang="en-US" altLang="zh-CN"/>
              <a:t>AGP</a:t>
            </a:r>
          </a:p>
        </p:txBody>
      </p:sp>
      <p:sp>
        <p:nvSpPr>
          <p:cNvPr id="54276" name="矩形 3"/>
          <p:cNvSpPr>
            <a:spLocks noGrp="1" noChangeArrowheads="1"/>
          </p:cNvSpPr>
          <p:nvPr>
            <p:ph type="body" idx="1"/>
          </p:nvPr>
        </p:nvSpPr>
        <p:spPr>
          <a:xfrm>
            <a:off x="487822" y="942764"/>
            <a:ext cx="11031078" cy="5637024"/>
          </a:xfrm>
        </p:spPr>
        <p:txBody>
          <a:bodyPr/>
          <a:lstStyle/>
          <a:p>
            <a:r>
              <a:rPr lang="zh-CN" altLang="en-US" dirty="0"/>
              <a:t>处理器是发展速度最快的设备，为了消除外围设备的连接瓶颈，需不停的改进总线技术，其中为了适应个别硬件设备对于传输带宽的急剧增长的需求，局部总线的改进更是频繁。</a:t>
            </a:r>
          </a:p>
          <a:p>
            <a:r>
              <a:rPr lang="en-US" altLang="zh-CN" dirty="0"/>
              <a:t>AGP</a:t>
            </a:r>
            <a:r>
              <a:rPr lang="zh-CN" altLang="en-US" dirty="0"/>
              <a:t>总线就是局部总线的一种。</a:t>
            </a:r>
            <a:r>
              <a:rPr lang="en-US" altLang="zh-CN" dirty="0"/>
              <a:t>AGP</a:t>
            </a:r>
            <a:r>
              <a:rPr lang="zh-CN" altLang="en-US" dirty="0"/>
              <a:t>（</a:t>
            </a:r>
            <a:r>
              <a:rPr lang="en-US" altLang="zh-CN" dirty="0"/>
              <a:t>Accelerated Graphics Port</a:t>
            </a:r>
            <a:r>
              <a:rPr lang="zh-CN" altLang="en-US" dirty="0"/>
              <a:t>）即高速图形接口。专用于连接主板上的控制芯片和</a:t>
            </a:r>
            <a:r>
              <a:rPr lang="en-US" altLang="zh-CN" dirty="0"/>
              <a:t>AGP</a:t>
            </a:r>
            <a:r>
              <a:rPr lang="zh-CN" altLang="en-US" dirty="0"/>
              <a:t>显示适配卡，为提高视频带宽而设计的总线规范。 </a:t>
            </a:r>
          </a:p>
        </p:txBody>
      </p:sp>
      <p:pic>
        <p:nvPicPr>
          <p:cNvPr id="54277" name="图片 5" descr="0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6161" y="4247576"/>
            <a:ext cx="2917525" cy="2421784"/>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pic>
        <p:nvPicPr>
          <p:cNvPr id="55299" name="图片 2" descr="agp-or-pci-or-is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69" y="1297731"/>
            <a:ext cx="5206999" cy="5039395"/>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矩形 2"/>
          <p:cNvSpPr>
            <a:spLocks noGrp="1" noChangeArrowheads="1"/>
          </p:cNvSpPr>
          <p:nvPr>
            <p:ph type="title"/>
          </p:nvPr>
        </p:nvSpPr>
        <p:spPr/>
        <p:txBody>
          <a:bodyPr/>
          <a:lstStyle/>
          <a:p>
            <a:r>
              <a:rPr lang="en-US" altLang="zh-CN"/>
              <a:t>AGP</a:t>
            </a:r>
          </a:p>
        </p:txBody>
      </p:sp>
      <p:sp>
        <p:nvSpPr>
          <p:cNvPr id="56324"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AGP 1.0</a:t>
            </a:r>
            <a:r>
              <a:rPr lang="zh-CN" altLang="en-US" dirty="0"/>
              <a:t>规范</a:t>
            </a:r>
            <a:r>
              <a:rPr lang="en-US" altLang="zh-CN" dirty="0"/>
              <a:t>1.0</a:t>
            </a:r>
            <a:r>
              <a:rPr lang="zh-CN" altLang="en-US" dirty="0"/>
              <a:t>版由</a:t>
            </a:r>
            <a:r>
              <a:rPr lang="en-US" altLang="zh-CN" dirty="0"/>
              <a:t>Intel</a:t>
            </a:r>
            <a:r>
              <a:rPr lang="zh-CN" altLang="en-US" dirty="0"/>
              <a:t>于</a:t>
            </a:r>
            <a:r>
              <a:rPr lang="en-US" altLang="zh-CN" dirty="0"/>
              <a:t>1996</a:t>
            </a:r>
            <a:r>
              <a:rPr lang="zh-CN" altLang="en-US" dirty="0"/>
              <a:t>年</a:t>
            </a:r>
            <a:r>
              <a:rPr lang="en-US" altLang="zh-CN" dirty="0"/>
              <a:t>7</a:t>
            </a:r>
            <a:r>
              <a:rPr lang="zh-CN" altLang="en-US" dirty="0"/>
              <a:t>月发布，工作频率为</a:t>
            </a:r>
            <a:r>
              <a:rPr lang="en-US" altLang="zh-CN" dirty="0"/>
              <a:t>66MHz</a:t>
            </a:r>
            <a:r>
              <a:rPr lang="zh-CN" altLang="en-US" dirty="0"/>
              <a:t>，工作电压为</a:t>
            </a:r>
            <a:r>
              <a:rPr lang="en-US" altLang="zh-CN" dirty="0"/>
              <a:t>3.3v</a:t>
            </a:r>
            <a:r>
              <a:rPr lang="zh-CN" altLang="en-US" dirty="0"/>
              <a:t>，分为</a:t>
            </a:r>
            <a:r>
              <a:rPr lang="en-US" altLang="zh-CN" dirty="0"/>
              <a:t>1x</a:t>
            </a:r>
            <a:r>
              <a:rPr lang="zh-CN" altLang="en-US" dirty="0"/>
              <a:t>和</a:t>
            </a:r>
            <a:r>
              <a:rPr lang="en-US" altLang="zh-CN" dirty="0"/>
              <a:t>2x</a:t>
            </a:r>
            <a:r>
              <a:rPr lang="zh-CN" altLang="en-US" dirty="0"/>
              <a:t>模式，数据传输带宽分别为</a:t>
            </a:r>
            <a:r>
              <a:rPr lang="en-US" altLang="zh-CN" dirty="0"/>
              <a:t>266MB/s</a:t>
            </a:r>
            <a:r>
              <a:rPr lang="zh-CN" altLang="en-US" dirty="0"/>
              <a:t>和</a:t>
            </a:r>
            <a:r>
              <a:rPr lang="en-US" altLang="zh-CN" dirty="0"/>
              <a:t>533MB/s</a:t>
            </a:r>
            <a:r>
              <a:rPr lang="zh-CN" altLang="en-US" dirty="0"/>
              <a:t>。</a:t>
            </a:r>
          </a:p>
          <a:p>
            <a:r>
              <a:rPr lang="en-US" altLang="zh-CN" dirty="0"/>
              <a:t>1998</a:t>
            </a:r>
            <a:r>
              <a:rPr lang="zh-CN" altLang="en-US" dirty="0"/>
              <a:t>年</a:t>
            </a:r>
            <a:r>
              <a:rPr lang="en-US" altLang="zh-CN" dirty="0"/>
              <a:t>5</a:t>
            </a:r>
            <a:r>
              <a:rPr lang="zh-CN" altLang="en-US" dirty="0"/>
              <a:t>月份，</a:t>
            </a:r>
            <a:r>
              <a:rPr lang="en-US" altLang="zh-CN" dirty="0"/>
              <a:t>AGP 2.0</a:t>
            </a:r>
            <a:r>
              <a:rPr lang="zh-CN" altLang="en-US" dirty="0"/>
              <a:t>版规范发布，工作电压降低到了</a:t>
            </a:r>
            <a:r>
              <a:rPr lang="en-US" altLang="zh-CN" dirty="0"/>
              <a:t>1.5v</a:t>
            </a:r>
            <a:r>
              <a:rPr lang="zh-CN" altLang="en-US" dirty="0"/>
              <a:t>，并且增加了</a:t>
            </a:r>
            <a:r>
              <a:rPr lang="en-US" altLang="zh-CN" dirty="0"/>
              <a:t>4x</a:t>
            </a:r>
            <a:r>
              <a:rPr lang="zh-CN" altLang="en-US" dirty="0"/>
              <a:t>模式，数据传输率为</a:t>
            </a:r>
            <a:r>
              <a:rPr lang="en-US" altLang="zh-CN" dirty="0"/>
              <a:t>1066MB/s.</a:t>
            </a:r>
          </a:p>
          <a:p>
            <a:r>
              <a:rPr lang="en-US" altLang="zh-CN" dirty="0"/>
              <a:t>AGP</a:t>
            </a:r>
            <a:r>
              <a:rPr lang="zh-CN" altLang="en-US" dirty="0"/>
              <a:t>总线独立于</a:t>
            </a:r>
            <a:r>
              <a:rPr lang="en-US" altLang="zh-CN" dirty="0"/>
              <a:t>PCI</a:t>
            </a:r>
            <a:r>
              <a:rPr lang="zh-CN" altLang="en-US" dirty="0"/>
              <a:t>总线，在具有</a:t>
            </a:r>
            <a:r>
              <a:rPr lang="en-US" altLang="zh-CN" dirty="0"/>
              <a:t>AGP</a:t>
            </a:r>
            <a:r>
              <a:rPr lang="zh-CN" altLang="en-US" dirty="0"/>
              <a:t>总线的系统中，</a:t>
            </a:r>
            <a:r>
              <a:rPr lang="en-US" altLang="zh-CN" dirty="0"/>
              <a:t>PCI</a:t>
            </a:r>
            <a:r>
              <a:rPr lang="zh-CN" altLang="en-US" dirty="0"/>
              <a:t>总线可以被用于其它的数据传输，比如</a:t>
            </a:r>
            <a:r>
              <a:rPr lang="en-US" altLang="zh-CN" dirty="0"/>
              <a:t>IDE/ATA</a:t>
            </a:r>
            <a:r>
              <a:rPr lang="zh-CN" altLang="en-US" dirty="0"/>
              <a:t>、</a:t>
            </a:r>
            <a:r>
              <a:rPr lang="en-US" altLang="zh-CN" dirty="0"/>
              <a:t>USB</a:t>
            </a:r>
            <a:r>
              <a:rPr lang="zh-CN" altLang="en-US" dirty="0"/>
              <a:t>控制器等等的数据传输。</a:t>
            </a:r>
          </a:p>
          <a:p>
            <a:r>
              <a:rPr lang="en-US" altLang="zh-CN" dirty="0"/>
              <a:t>AGP</a:t>
            </a:r>
            <a:r>
              <a:rPr lang="zh-CN" altLang="en-US" dirty="0"/>
              <a:t>可以带来更快的视频性能，而且还允许</a:t>
            </a:r>
            <a:r>
              <a:rPr lang="en-US" altLang="zh-CN" dirty="0"/>
              <a:t>AGP</a:t>
            </a:r>
            <a:r>
              <a:rPr lang="zh-CN" altLang="en-US" dirty="0"/>
              <a:t>显卡直接访问系统内存，缓解了对于显存容量的需要，有效的控制了显卡的制造成本。 </a:t>
            </a:r>
          </a:p>
          <a:p>
            <a:endParaRPr lang="en-US" altLang="zh-CN"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矩形 2"/>
          <p:cNvSpPr>
            <a:spLocks noGrp="1" noChangeArrowheads="1"/>
          </p:cNvSpPr>
          <p:nvPr>
            <p:ph type="title"/>
          </p:nvPr>
        </p:nvSpPr>
        <p:spPr/>
        <p:txBody>
          <a:bodyPr/>
          <a:lstStyle/>
          <a:p>
            <a:pPr eaLnBrk="1" hangingPunct="1"/>
            <a:r>
              <a:rPr lang="en-US" altLang="zh-CN"/>
              <a:t>Today</a:t>
            </a:r>
            <a:r>
              <a:rPr lang="en-US" altLang="zh-CN">
                <a:latin typeface="Arial" panose="020B0604020202020204" pitchFamily="34" charset="0"/>
              </a:rPr>
              <a:t>’</a:t>
            </a:r>
            <a:r>
              <a:rPr lang="en-US" altLang="zh-CN"/>
              <a:t>s PC</a:t>
            </a:r>
          </a:p>
        </p:txBody>
      </p:sp>
      <p:pic>
        <p:nvPicPr>
          <p:cNvPr id="58372" name="图片 4" descr="1450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5076" y="1130300"/>
            <a:ext cx="5071024" cy="510698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矩形 2"/>
          <p:cNvSpPr>
            <a:spLocks noGrp="1" noChangeArrowheads="1"/>
          </p:cNvSpPr>
          <p:nvPr>
            <p:ph type="title"/>
          </p:nvPr>
        </p:nvSpPr>
        <p:spPr/>
        <p:txBody>
          <a:bodyPr/>
          <a:lstStyle/>
          <a:p>
            <a:r>
              <a:rPr lang="zh-CN" altLang="en-US"/>
              <a:t>下一代总线技术</a:t>
            </a:r>
          </a:p>
        </p:txBody>
      </p:sp>
      <p:sp>
        <p:nvSpPr>
          <p:cNvPr id="59396" name="矩形 3"/>
          <p:cNvSpPr>
            <a:spLocks noGrp="1" noChangeArrowheads="1"/>
          </p:cNvSpPr>
          <p:nvPr>
            <p:ph type="body" idx="1"/>
          </p:nvPr>
        </p:nvSpPr>
        <p:spPr/>
        <p:txBody>
          <a:bodyPr/>
          <a:lstStyle/>
          <a:p>
            <a:r>
              <a:rPr lang="en-US" altLang="zh-CN"/>
              <a:t>PCI-X(Compaq</a:t>
            </a:r>
            <a:r>
              <a:rPr lang="zh-CN" altLang="en-US"/>
              <a:t>、</a:t>
            </a:r>
            <a:r>
              <a:rPr lang="en-US" altLang="zh-CN"/>
              <a:t>IBM</a:t>
            </a:r>
            <a:r>
              <a:rPr lang="zh-CN" altLang="en-US"/>
              <a:t>、</a:t>
            </a:r>
            <a:r>
              <a:rPr lang="en-US" altLang="zh-CN"/>
              <a:t>HP)</a:t>
            </a:r>
          </a:p>
          <a:p>
            <a:r>
              <a:rPr lang="en-US" altLang="zh-CN"/>
              <a:t>NGIO (Intel 1998)</a:t>
            </a:r>
          </a:p>
          <a:p>
            <a:r>
              <a:rPr lang="en-US" altLang="zh-CN"/>
              <a:t>Feature IO(Compaq</a:t>
            </a:r>
            <a:r>
              <a:rPr lang="zh-CN" altLang="en-US"/>
              <a:t>、</a:t>
            </a:r>
            <a:r>
              <a:rPr lang="en-US" altLang="zh-CN"/>
              <a:t>IBM</a:t>
            </a:r>
            <a:r>
              <a:rPr lang="zh-CN" altLang="en-US"/>
              <a:t>、</a:t>
            </a:r>
            <a:r>
              <a:rPr lang="en-US" altLang="zh-CN"/>
              <a:t>HP</a:t>
            </a:r>
            <a:r>
              <a:rPr lang="zh-CN" altLang="en-US"/>
              <a:t>、</a:t>
            </a:r>
            <a:r>
              <a:rPr lang="en-US" altLang="zh-CN"/>
              <a:t>Adaptec)</a:t>
            </a:r>
          </a:p>
          <a:p>
            <a:r>
              <a:rPr lang="en-US" altLang="zh-CN"/>
              <a:t>InfiniBand</a:t>
            </a:r>
          </a:p>
          <a:p>
            <a:endParaRPr lang="en-US" altLang="zh-CN"/>
          </a:p>
          <a:p>
            <a:endParaRPr lang="en-US" altLang="zh-CN"/>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矩形 2"/>
          <p:cNvSpPr>
            <a:spLocks noGrp="1" noChangeArrowheads="1"/>
          </p:cNvSpPr>
          <p:nvPr>
            <p:ph type="title"/>
          </p:nvPr>
        </p:nvSpPr>
        <p:spPr/>
        <p:txBody>
          <a:bodyPr/>
          <a:lstStyle/>
          <a:p>
            <a:r>
              <a:rPr lang="en-US" altLang="zh-CN"/>
              <a:t>PCI-X</a:t>
            </a:r>
            <a:r>
              <a:rPr lang="zh-CN" altLang="en-US"/>
              <a:t>局部总线</a:t>
            </a:r>
          </a:p>
        </p:txBody>
      </p:sp>
      <p:sp>
        <p:nvSpPr>
          <p:cNvPr id="60420" name="矩形 3"/>
          <p:cNvSpPr>
            <a:spLocks noGrp="1" noChangeArrowheads="1"/>
          </p:cNvSpPr>
          <p:nvPr>
            <p:ph type="body" idx="1"/>
          </p:nvPr>
        </p:nvSpPr>
        <p:spPr>
          <a:xfrm>
            <a:off x="487822" y="942764"/>
            <a:ext cx="11031078" cy="5637024"/>
          </a:xfrm>
        </p:spPr>
        <p:txBody>
          <a:bodyPr/>
          <a:lstStyle/>
          <a:p>
            <a:r>
              <a:rPr lang="zh-CN" altLang="en-US" dirty="0"/>
              <a:t>为解决</a:t>
            </a:r>
            <a:r>
              <a:rPr lang="en-US" altLang="zh-CN" dirty="0"/>
              <a:t>Intel</a:t>
            </a:r>
            <a:r>
              <a:rPr lang="zh-CN" altLang="en-US" dirty="0"/>
              <a:t>架构服务器中</a:t>
            </a:r>
            <a:r>
              <a:rPr lang="en-US" altLang="zh-CN" dirty="0"/>
              <a:t>PCI</a:t>
            </a:r>
            <a:r>
              <a:rPr lang="zh-CN" altLang="en-US" dirty="0"/>
              <a:t>总线的瓶颈问题，</a:t>
            </a:r>
            <a:r>
              <a:rPr lang="en-US" altLang="zh-CN" dirty="0"/>
              <a:t>Compaq</a:t>
            </a:r>
            <a:r>
              <a:rPr lang="zh-CN" altLang="en-US" dirty="0"/>
              <a:t>、</a:t>
            </a:r>
            <a:r>
              <a:rPr lang="en-US" altLang="zh-CN" dirty="0"/>
              <a:t>IBM</a:t>
            </a:r>
            <a:r>
              <a:rPr lang="zh-CN" altLang="en-US" dirty="0"/>
              <a:t>和</a:t>
            </a:r>
            <a:r>
              <a:rPr lang="en-US" altLang="zh-CN" dirty="0"/>
              <a:t>HP</a:t>
            </a:r>
            <a:r>
              <a:rPr lang="zh-CN" altLang="en-US" dirty="0"/>
              <a:t>公司决定加快加宽</a:t>
            </a:r>
            <a:r>
              <a:rPr lang="en-US" altLang="zh-CN" dirty="0"/>
              <a:t>PCI</a:t>
            </a:r>
            <a:r>
              <a:rPr lang="zh-CN" altLang="en-US" dirty="0"/>
              <a:t>芯片组的时钟速率和数据传输速率，使其分别达到</a:t>
            </a:r>
            <a:r>
              <a:rPr lang="en-US" altLang="zh-CN" dirty="0"/>
              <a:t>133MHz</a:t>
            </a:r>
            <a:r>
              <a:rPr lang="zh-CN" altLang="en-US" dirty="0"/>
              <a:t>和</a:t>
            </a:r>
            <a:r>
              <a:rPr lang="en-US" altLang="zh-CN" dirty="0"/>
              <a:t>1GB/s</a:t>
            </a:r>
            <a:r>
              <a:rPr lang="zh-CN" altLang="en-US" dirty="0"/>
              <a:t>。</a:t>
            </a:r>
          </a:p>
          <a:p>
            <a:r>
              <a:rPr lang="zh-CN" altLang="en-US" dirty="0"/>
              <a:t>利用对等</a:t>
            </a:r>
            <a:r>
              <a:rPr lang="en-US" altLang="zh-CN" dirty="0"/>
              <a:t>PCI</a:t>
            </a:r>
            <a:r>
              <a:rPr lang="zh-CN" altLang="en-US" dirty="0"/>
              <a:t>技术和</a:t>
            </a:r>
            <a:r>
              <a:rPr lang="en-US" altLang="zh-CN" dirty="0"/>
              <a:t>Intel</a:t>
            </a:r>
            <a:r>
              <a:rPr lang="zh-CN" altLang="en-US" dirty="0"/>
              <a:t>公司的快速芯片作为智能</a:t>
            </a:r>
            <a:r>
              <a:rPr lang="en-US" altLang="zh-CN" dirty="0"/>
              <a:t>I/O</a:t>
            </a:r>
            <a:r>
              <a:rPr lang="zh-CN" altLang="en-US" dirty="0"/>
              <a:t>电路的协处理器来构建系统，这种新的总线称为</a:t>
            </a:r>
            <a:r>
              <a:rPr lang="en-US" altLang="zh-CN" dirty="0"/>
              <a:t>PCI-X</a:t>
            </a:r>
            <a:r>
              <a:rPr lang="zh-CN" altLang="en-US" dirty="0"/>
              <a:t>。</a:t>
            </a:r>
          </a:p>
          <a:p>
            <a:r>
              <a:rPr lang="en-US" altLang="zh-CN" dirty="0"/>
              <a:t>PCI-X </a:t>
            </a:r>
            <a:r>
              <a:rPr lang="zh-CN" altLang="en-US" dirty="0"/>
              <a:t>技术能通过增加计算机中央处理器与网卡、打印机、硬盘存储器等各种外围设备之间的数据流量来提高服务器的性能。与</a:t>
            </a:r>
            <a:r>
              <a:rPr lang="en-US" altLang="zh-CN" dirty="0"/>
              <a:t>PCI</a:t>
            </a:r>
            <a:r>
              <a:rPr lang="zh-CN" altLang="en-US" dirty="0"/>
              <a:t>相比，</a:t>
            </a:r>
            <a:r>
              <a:rPr lang="en-US" altLang="zh-CN" dirty="0"/>
              <a:t>PCI-X</a:t>
            </a:r>
            <a:r>
              <a:rPr lang="zh-CN" altLang="en-US" dirty="0"/>
              <a:t>拥有更宽的通道、更优良的通道性能以及更好的安全性能。</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pic>
        <p:nvPicPr>
          <p:cNvPr id="61443" name="图片 2" descr="PCI_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5720" y="1700809"/>
            <a:ext cx="5088600" cy="3816449"/>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矩形 2"/>
          <p:cNvSpPr>
            <a:spLocks noGrp="1" noChangeArrowheads="1"/>
          </p:cNvSpPr>
          <p:nvPr>
            <p:ph type="title"/>
          </p:nvPr>
        </p:nvSpPr>
        <p:spPr/>
        <p:txBody>
          <a:bodyPr/>
          <a:lstStyle/>
          <a:p>
            <a:r>
              <a:rPr lang="zh-CN" altLang="en-US" dirty="0"/>
              <a:t>总线标准与特性</a:t>
            </a:r>
          </a:p>
        </p:txBody>
      </p:sp>
      <p:sp>
        <p:nvSpPr>
          <p:cNvPr id="9220" name="矩形 3"/>
          <p:cNvSpPr>
            <a:spLocks noGrp="1" noChangeArrowheads="1"/>
          </p:cNvSpPr>
          <p:nvPr>
            <p:ph type="body" idx="1"/>
          </p:nvPr>
        </p:nvSpPr>
        <p:spPr/>
        <p:txBody>
          <a:bodyPr>
            <a:normAutofit fontScale="92500" lnSpcReduction="10000"/>
          </a:bodyPr>
          <a:lstStyle/>
          <a:p>
            <a:r>
              <a:rPr lang="zh-CN" altLang="en-US" b="1" dirty="0"/>
              <a:t>总线标准</a:t>
            </a:r>
            <a:endParaRPr lang="en-US" altLang="zh-CN" b="1" dirty="0"/>
          </a:p>
          <a:p>
            <a:pPr lvl="1"/>
            <a:r>
              <a:rPr lang="zh-CN" altLang="en-US" b="1" dirty="0"/>
              <a:t>关于总线与总线接口的物理特性、电气特性、功能特性、时间特性的详细规范和协议</a:t>
            </a:r>
            <a:endParaRPr lang="en-US" altLang="zh-CN" b="1" dirty="0"/>
          </a:p>
          <a:p>
            <a:r>
              <a:rPr lang="zh-CN" altLang="en-US" b="1" dirty="0"/>
              <a:t>物理规范</a:t>
            </a:r>
            <a:r>
              <a:rPr lang="en-US" altLang="zh-CN" dirty="0"/>
              <a:t>---</a:t>
            </a:r>
            <a:r>
              <a:rPr lang="zh-CN" altLang="en-US" dirty="0"/>
              <a:t>总线的物理连接方式</a:t>
            </a:r>
            <a:endParaRPr lang="en-US" altLang="zh-CN" dirty="0"/>
          </a:p>
          <a:p>
            <a:pPr lvl="1">
              <a:spcAft>
                <a:spcPts val="600"/>
              </a:spcAft>
            </a:pPr>
            <a:r>
              <a:rPr lang="zh-CN" altLang="en-US" sz="2100" dirty="0"/>
              <a:t>根数，插头，座的形状，引线的排列方式</a:t>
            </a:r>
          </a:p>
          <a:p>
            <a:r>
              <a:rPr lang="zh-CN" altLang="en-US" b="1" dirty="0"/>
              <a:t>电气规范</a:t>
            </a:r>
            <a:r>
              <a:rPr lang="en-US" altLang="zh-CN" dirty="0"/>
              <a:t>---</a:t>
            </a:r>
            <a:r>
              <a:rPr lang="zh-CN" altLang="en-US" dirty="0"/>
              <a:t>定义信号线的传递方向及有效电平</a:t>
            </a:r>
            <a:endParaRPr lang="en-US" altLang="zh-CN" dirty="0"/>
          </a:p>
          <a:p>
            <a:pPr lvl="1">
              <a:spcAft>
                <a:spcPts val="600"/>
              </a:spcAft>
            </a:pPr>
            <a:r>
              <a:rPr lang="zh-CN" altLang="en-US" sz="2100" dirty="0"/>
              <a:t>单</a:t>
            </a:r>
            <a:r>
              <a:rPr lang="en-US" altLang="zh-CN" sz="2100" dirty="0"/>
              <a:t>/</a:t>
            </a:r>
            <a:r>
              <a:rPr lang="zh-CN" altLang="en-US" sz="2100" dirty="0"/>
              <a:t>双向，电平高有效</a:t>
            </a:r>
            <a:r>
              <a:rPr lang="en-US" altLang="zh-CN" sz="2100" dirty="0"/>
              <a:t>/</a:t>
            </a:r>
            <a:r>
              <a:rPr lang="zh-CN" altLang="en-US" sz="2100" dirty="0"/>
              <a:t>低有效及范围</a:t>
            </a:r>
            <a:endParaRPr lang="en-US" altLang="zh-CN" sz="2100" dirty="0"/>
          </a:p>
          <a:p>
            <a:pPr>
              <a:spcAft>
                <a:spcPts val="600"/>
              </a:spcAft>
            </a:pPr>
            <a:r>
              <a:rPr lang="zh-CN" altLang="en-US" sz="2700" b="1" dirty="0"/>
              <a:t>功能规范</a:t>
            </a:r>
            <a:r>
              <a:rPr lang="en-US" altLang="zh-CN" sz="2700" dirty="0"/>
              <a:t>--</a:t>
            </a:r>
            <a:r>
              <a:rPr lang="zh-CN" altLang="en-US" sz="2700" dirty="0"/>
              <a:t>定义信号线的功能</a:t>
            </a:r>
          </a:p>
          <a:p>
            <a:r>
              <a:rPr lang="zh-CN" altLang="en-US" b="1" dirty="0"/>
              <a:t>时序规范</a:t>
            </a:r>
            <a:r>
              <a:rPr lang="en-US" altLang="zh-CN" dirty="0"/>
              <a:t>---</a:t>
            </a:r>
            <a:r>
              <a:rPr lang="zh-CN" altLang="en-US" dirty="0"/>
              <a:t>总线上各信号有效的时序关系</a:t>
            </a:r>
            <a:endParaRPr lang="en-US" altLang="zh-CN" dirty="0"/>
          </a:p>
          <a:p>
            <a:pPr lvl="1">
              <a:spcAft>
                <a:spcPts val="600"/>
              </a:spcAft>
            </a:pPr>
            <a:r>
              <a:rPr lang="zh-CN" altLang="en-US" sz="2100" dirty="0">
                <a:sym typeface="Arial" panose="020B0604020202020204" pitchFamily="34" charset="0"/>
              </a:rPr>
              <a:t>同步、异步，多路复用：地址线和数据线能否共用一条物理线</a:t>
            </a:r>
          </a:p>
          <a:p>
            <a:endParaRPr lang="en-US" altLang="zh-CN" dirty="0"/>
          </a:p>
          <a:p>
            <a:endParaRPr lang="en-US" altLang="zh-CN" dirty="0"/>
          </a:p>
          <a:p>
            <a:pPr marL="0" indent="0">
              <a:buNone/>
            </a:pP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矩形 2"/>
          <p:cNvSpPr>
            <a:spLocks noGrp="1" noChangeArrowheads="1"/>
          </p:cNvSpPr>
          <p:nvPr>
            <p:ph type="title"/>
          </p:nvPr>
        </p:nvSpPr>
        <p:spPr/>
        <p:txBody>
          <a:bodyPr/>
          <a:lstStyle/>
          <a:p>
            <a:r>
              <a:rPr lang="en-US" altLang="zh-CN"/>
              <a:t>Compact PCI</a:t>
            </a:r>
          </a:p>
        </p:txBody>
      </p:sp>
      <p:sp>
        <p:nvSpPr>
          <p:cNvPr id="62468" name="矩形 3"/>
          <p:cNvSpPr>
            <a:spLocks noGrp="1" noChangeArrowheads="1"/>
          </p:cNvSpPr>
          <p:nvPr>
            <p:ph type="body" idx="1"/>
          </p:nvPr>
        </p:nvSpPr>
        <p:spPr>
          <a:xfrm>
            <a:off x="487822" y="942764"/>
            <a:ext cx="11031078" cy="5637024"/>
          </a:xfrm>
        </p:spPr>
        <p:txBody>
          <a:bodyPr/>
          <a:lstStyle/>
          <a:p>
            <a:r>
              <a:rPr lang="en-US" altLang="zh-CN" dirty="0"/>
              <a:t>Compact PCI</a:t>
            </a:r>
            <a:r>
              <a:rPr lang="zh-CN" altLang="en-US" dirty="0"/>
              <a:t>的意思是“坚实的</a:t>
            </a:r>
            <a:r>
              <a:rPr lang="en-US" altLang="zh-CN" dirty="0"/>
              <a:t>PCI”</a:t>
            </a:r>
            <a:r>
              <a:rPr lang="zh-CN" altLang="en-US" dirty="0"/>
              <a:t>，是当今第一个采用无源总线底板结构的</a:t>
            </a:r>
            <a:r>
              <a:rPr lang="en-US" altLang="zh-CN" dirty="0"/>
              <a:t>PCI</a:t>
            </a:r>
            <a:r>
              <a:rPr lang="zh-CN" altLang="en-US" dirty="0"/>
              <a:t>系统，是</a:t>
            </a:r>
            <a:r>
              <a:rPr lang="en-US" altLang="zh-CN" dirty="0"/>
              <a:t>PCI</a:t>
            </a:r>
            <a:r>
              <a:rPr lang="zh-CN" altLang="en-US" dirty="0"/>
              <a:t>总线的电气和软件标准加欧式卡的工业组装标准，是当今最新的一种工业计算机标准。</a:t>
            </a:r>
          </a:p>
          <a:p>
            <a:r>
              <a:rPr lang="zh-CN" altLang="en-US" dirty="0"/>
              <a:t>在</a:t>
            </a:r>
            <a:r>
              <a:rPr lang="en-US" altLang="zh-CN" dirty="0"/>
              <a:t>PCI</a:t>
            </a:r>
            <a:r>
              <a:rPr lang="zh-CN" altLang="en-US" dirty="0"/>
              <a:t>总线基础上改造而来，提供满足工业环境应用要求的高性能核心系统，同时还考虑利用传统的总线产品，如</a:t>
            </a:r>
            <a:r>
              <a:rPr lang="en-US" altLang="zh-CN" dirty="0"/>
              <a:t>ISA</a:t>
            </a:r>
            <a:r>
              <a:rPr lang="zh-CN" altLang="en-US" dirty="0"/>
              <a:t>、</a:t>
            </a:r>
            <a:r>
              <a:rPr lang="en-US" altLang="zh-CN" dirty="0"/>
              <a:t>STD</a:t>
            </a:r>
            <a:r>
              <a:rPr lang="zh-CN" altLang="en-US" dirty="0"/>
              <a:t>、</a:t>
            </a:r>
            <a:r>
              <a:rPr lang="en-US" altLang="zh-CN" dirty="0"/>
              <a:t>VME</a:t>
            </a:r>
            <a:r>
              <a:rPr lang="zh-CN" altLang="en-US" dirty="0"/>
              <a:t>或</a:t>
            </a:r>
            <a:r>
              <a:rPr lang="en-US" altLang="zh-CN" dirty="0"/>
              <a:t>PC/104</a:t>
            </a:r>
            <a:r>
              <a:rPr lang="zh-CN" altLang="en-US" dirty="0"/>
              <a:t>来扩充系统的功能。 </a:t>
            </a:r>
          </a:p>
        </p:txBody>
      </p:sp>
      <p:pic>
        <p:nvPicPr>
          <p:cNvPr id="5" name="图片 2" descr="dnp-cpci-3u-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72678" y="4005064"/>
            <a:ext cx="3600400" cy="30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矩形 2"/>
          <p:cNvSpPr>
            <a:spLocks noGrp="1" noChangeArrowheads="1"/>
          </p:cNvSpPr>
          <p:nvPr>
            <p:ph type="title"/>
          </p:nvPr>
        </p:nvSpPr>
        <p:spPr/>
        <p:txBody>
          <a:bodyPr/>
          <a:lstStyle/>
          <a:p>
            <a:r>
              <a:rPr lang="en-US" altLang="zh-CN"/>
              <a:t>PCI-EXPRESS 3GIO</a:t>
            </a:r>
          </a:p>
        </p:txBody>
      </p:sp>
      <p:sp>
        <p:nvSpPr>
          <p:cNvPr id="65540"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PCI Express</a:t>
            </a:r>
            <a:r>
              <a:rPr lang="zh-CN" altLang="en-US" dirty="0"/>
              <a:t>采用设备间的点对点串行连接。</a:t>
            </a:r>
          </a:p>
          <a:p>
            <a:r>
              <a:rPr lang="zh-CN" altLang="en-US" dirty="0"/>
              <a:t>允许每个设备都有自己的专用连接，是独占的，并不需要向整个总线请求带宽，同时利用串行的连接特点将能轻松将数据传输速度提到一个很高的频率，达到远超出</a:t>
            </a:r>
            <a:r>
              <a:rPr lang="en-US" altLang="zh-CN" dirty="0"/>
              <a:t>PCI</a:t>
            </a:r>
            <a:r>
              <a:rPr lang="zh-CN" altLang="en-US" dirty="0"/>
              <a:t>总线传输速率。</a:t>
            </a:r>
          </a:p>
          <a:p>
            <a:r>
              <a:rPr lang="zh-CN" altLang="en-US" dirty="0"/>
              <a:t>串行连接能大大减少电缆间的信号干扰和电磁干扰，由于传输线条数有所减少，更能节省空间和连接更远的距离。</a:t>
            </a:r>
          </a:p>
          <a:p>
            <a:r>
              <a:rPr lang="zh-CN" altLang="en-US" dirty="0"/>
              <a:t>单个基本的</a:t>
            </a:r>
            <a:r>
              <a:rPr lang="en-US" altLang="zh-CN" dirty="0"/>
              <a:t>PCI Express</a:t>
            </a:r>
            <a:r>
              <a:rPr lang="zh-CN" altLang="en-US" dirty="0"/>
              <a:t>连接是一种单双单工连接，一个单独的基本的</a:t>
            </a:r>
            <a:r>
              <a:rPr lang="en-US" altLang="zh-CN" dirty="0"/>
              <a:t>PCI Express</a:t>
            </a:r>
            <a:r>
              <a:rPr lang="zh-CN" altLang="en-US" dirty="0"/>
              <a:t>串行连接就是两个独立的通过不同的低电压对驱动信号实现的连接，一个接受对和一个发送对（共四组线路）。</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矩形 2"/>
          <p:cNvSpPr>
            <a:spLocks noGrp="1" noChangeArrowheads="1"/>
          </p:cNvSpPr>
          <p:nvPr>
            <p:ph type="title"/>
          </p:nvPr>
        </p:nvSpPr>
        <p:spPr/>
        <p:txBody>
          <a:bodyPr/>
          <a:lstStyle/>
          <a:p>
            <a:pPr eaLnBrk="1" hangingPunct="1"/>
            <a:r>
              <a:rPr lang="en-US" altLang="zh-CN"/>
              <a:t>PCI-EXPRESS</a:t>
            </a:r>
          </a:p>
        </p:txBody>
      </p:sp>
      <p:pic>
        <p:nvPicPr>
          <p:cNvPr id="67588" name="图片 3" descr="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7648" y="1556792"/>
            <a:ext cx="6635774" cy="3948212"/>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2"/>
          <p:cNvSpPr>
            <a:spLocks noGrp="1" noChangeArrowheads="1"/>
          </p:cNvSpPr>
          <p:nvPr>
            <p:ph type="title"/>
          </p:nvPr>
        </p:nvSpPr>
        <p:spPr/>
        <p:txBody>
          <a:bodyPr/>
          <a:lstStyle/>
          <a:p>
            <a:r>
              <a:rPr lang="en-US" altLang="zh-CN"/>
              <a:t>InfiniBand</a:t>
            </a:r>
            <a:r>
              <a:rPr lang="zh-CN" altLang="en-US"/>
              <a:t>总线</a:t>
            </a:r>
          </a:p>
        </p:txBody>
      </p:sp>
      <p:sp>
        <p:nvSpPr>
          <p:cNvPr id="69636" name="矩形 3"/>
          <p:cNvSpPr>
            <a:spLocks noGrp="1" noChangeArrowheads="1"/>
          </p:cNvSpPr>
          <p:nvPr>
            <p:ph type="body" idx="1"/>
          </p:nvPr>
        </p:nvSpPr>
        <p:spPr>
          <a:xfrm>
            <a:off x="487822" y="942764"/>
            <a:ext cx="11031078" cy="5637024"/>
          </a:xfrm>
        </p:spPr>
        <p:txBody>
          <a:bodyPr>
            <a:normAutofit lnSpcReduction="10000"/>
          </a:bodyPr>
          <a:lstStyle/>
          <a:p>
            <a:r>
              <a:rPr lang="zh-CN" altLang="en-US" dirty="0"/>
              <a:t>一种统一</a:t>
            </a:r>
            <a:r>
              <a:rPr lang="en-US" altLang="zh-CN" dirty="0"/>
              <a:t>future i/o</a:t>
            </a:r>
            <a:r>
              <a:rPr lang="zh-CN" altLang="en-US" dirty="0"/>
              <a:t>和</a:t>
            </a:r>
            <a:r>
              <a:rPr lang="en-US" altLang="zh-CN" dirty="0" err="1"/>
              <a:t>ngio</a:t>
            </a:r>
            <a:r>
              <a:rPr lang="zh-CN" altLang="en-US" dirty="0"/>
              <a:t>总线的新型总线标准  </a:t>
            </a:r>
            <a:r>
              <a:rPr lang="en-US" altLang="zh-CN" dirty="0" err="1"/>
              <a:t>infiniband</a:t>
            </a:r>
            <a:r>
              <a:rPr lang="zh-CN" altLang="en-US" dirty="0"/>
              <a:t>贸易协会（</a:t>
            </a:r>
            <a:r>
              <a:rPr lang="en-US" altLang="zh-CN" dirty="0" err="1"/>
              <a:t>infiniband</a:t>
            </a:r>
            <a:r>
              <a:rPr lang="en-US" altLang="zh-CN" dirty="0"/>
              <a:t> trade association</a:t>
            </a:r>
            <a:r>
              <a:rPr lang="zh-CN" altLang="en-US" dirty="0"/>
              <a:t>）</a:t>
            </a:r>
          </a:p>
          <a:p>
            <a:r>
              <a:rPr lang="zh-CN" altLang="en-US" dirty="0"/>
              <a:t>与前两个集团显著不同的是，</a:t>
            </a:r>
            <a:r>
              <a:rPr lang="en-US" altLang="zh-CN" dirty="0" err="1"/>
              <a:t>ibta</a:t>
            </a:r>
            <a:r>
              <a:rPr lang="zh-CN" altLang="en-US" dirty="0"/>
              <a:t>协会有着</a:t>
            </a:r>
            <a:r>
              <a:rPr lang="en-US" altLang="zh-CN" dirty="0"/>
              <a:t>202</a:t>
            </a:r>
            <a:r>
              <a:rPr lang="zh-CN" altLang="en-US" dirty="0"/>
              <a:t>个成员，几乎包括了工业界所有主要的系统、半导体和外围设备制造商，而且它的成员数目还在增加</a:t>
            </a:r>
          </a:p>
          <a:p>
            <a:r>
              <a:rPr lang="en-US" altLang="zh-CN" dirty="0"/>
              <a:t>2000</a:t>
            </a:r>
            <a:r>
              <a:rPr lang="zh-CN" altLang="en-US" dirty="0"/>
              <a:t>年</a:t>
            </a:r>
            <a:r>
              <a:rPr lang="en-US" altLang="zh-CN" dirty="0"/>
              <a:t>10</a:t>
            </a:r>
            <a:r>
              <a:rPr lang="zh-CN" altLang="en-US" dirty="0"/>
              <a:t>月份，这个组织发布了它的</a:t>
            </a:r>
            <a:r>
              <a:rPr lang="en-US" altLang="zh-CN" dirty="0" err="1"/>
              <a:t>infiniband</a:t>
            </a:r>
            <a:r>
              <a:rPr lang="en-US" altLang="zh-CN" dirty="0"/>
              <a:t> I/O</a:t>
            </a:r>
            <a:r>
              <a:rPr lang="zh-CN" altLang="en-US" dirty="0"/>
              <a:t>规范的</a:t>
            </a:r>
            <a:r>
              <a:rPr lang="en-US" altLang="zh-CN" dirty="0"/>
              <a:t>1.0</a:t>
            </a:r>
            <a:r>
              <a:rPr lang="zh-CN" altLang="en-US" dirty="0"/>
              <a:t>版本。由于已经有了规范，</a:t>
            </a:r>
            <a:r>
              <a:rPr lang="en-US" altLang="zh-CN" dirty="0" err="1"/>
              <a:t>ibta</a:t>
            </a:r>
            <a:r>
              <a:rPr lang="zh-CN" altLang="en-US" dirty="0"/>
              <a:t>的成员们将很快开始设计和研制带有</a:t>
            </a:r>
            <a:r>
              <a:rPr lang="en-US" altLang="zh-CN" dirty="0" err="1"/>
              <a:t>infiniband</a:t>
            </a:r>
            <a:r>
              <a:rPr lang="zh-CN" altLang="en-US" dirty="0"/>
              <a:t>的产品。</a:t>
            </a:r>
            <a:endParaRPr lang="en-US" altLang="zh-CN" dirty="0"/>
          </a:p>
          <a:p>
            <a:r>
              <a:rPr lang="zh-CN" altLang="en-US" dirty="0"/>
              <a:t>极高速传输总线</a:t>
            </a:r>
          </a:p>
          <a:p>
            <a:endParaRPr lang="en-US" altLang="zh-CN" dirty="0"/>
          </a:p>
        </p:txBody>
      </p:sp>
      <p:pic>
        <p:nvPicPr>
          <p:cNvPr id="69637" name="图片 4" descr="infiniband">
            <a:hlinkClick r:id="rId3"/>
          </p:cNvPr>
          <p:cNvPicPr>
            <a:picLocks noChangeAspect="1" noChangeArrowheads="1"/>
          </p:cNvPicPr>
          <p:nvPr/>
        </p:nvPicPr>
        <p:blipFill>
          <a:blip r:embed="rId4"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732579" y="5113710"/>
            <a:ext cx="2203833" cy="158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矩形 2"/>
          <p:cNvSpPr>
            <a:spLocks noGrp="1" noChangeArrowheads="1"/>
          </p:cNvSpPr>
          <p:nvPr>
            <p:ph type="title"/>
          </p:nvPr>
        </p:nvSpPr>
        <p:spPr/>
        <p:txBody>
          <a:bodyPr/>
          <a:lstStyle/>
          <a:p>
            <a:r>
              <a:rPr lang="en-US" altLang="zh-CN"/>
              <a:t>USB</a:t>
            </a:r>
          </a:p>
        </p:txBody>
      </p:sp>
      <p:sp>
        <p:nvSpPr>
          <p:cNvPr id="70660" name="矩形 3"/>
          <p:cNvSpPr>
            <a:spLocks noGrp="1" noChangeArrowheads="1"/>
          </p:cNvSpPr>
          <p:nvPr>
            <p:ph type="body" idx="1"/>
          </p:nvPr>
        </p:nvSpPr>
        <p:spPr>
          <a:xfrm>
            <a:off x="487822" y="942764"/>
            <a:ext cx="11031078" cy="5637024"/>
          </a:xfrm>
        </p:spPr>
        <p:txBody>
          <a:bodyPr/>
          <a:lstStyle/>
          <a:p>
            <a:r>
              <a:rPr lang="en-US" altLang="zh-CN" dirty="0"/>
              <a:t>USB</a:t>
            </a:r>
            <a:r>
              <a:rPr lang="zh-CN" altLang="en-US" dirty="0"/>
              <a:t>（</a:t>
            </a:r>
            <a:r>
              <a:rPr lang="en-US" altLang="zh-CN" dirty="0"/>
              <a:t>Universal Serial Bus</a:t>
            </a:r>
            <a:r>
              <a:rPr lang="zh-CN" altLang="en-US" dirty="0"/>
              <a:t>即通用串行总线）；</a:t>
            </a:r>
          </a:p>
          <a:p>
            <a:pPr lvl="1"/>
            <a:r>
              <a:rPr lang="zh-CN" altLang="en-US" dirty="0"/>
              <a:t>由</a:t>
            </a:r>
            <a:r>
              <a:rPr lang="en-US" altLang="zh-CN" dirty="0"/>
              <a:t>Intel</a:t>
            </a:r>
            <a:r>
              <a:rPr lang="zh-CN" altLang="en-US" dirty="0"/>
              <a:t>公司提出，</a:t>
            </a:r>
            <a:r>
              <a:rPr lang="en-US" altLang="zh-CN" dirty="0"/>
              <a:t>USB1.0 </a:t>
            </a:r>
            <a:r>
              <a:rPr lang="zh-CN" altLang="en-US" dirty="0"/>
              <a:t>带宽为</a:t>
            </a:r>
            <a:r>
              <a:rPr lang="en-US" altLang="zh-CN" dirty="0"/>
              <a:t>12Mbps</a:t>
            </a:r>
            <a:r>
              <a:rPr lang="zh-CN" altLang="en-US" dirty="0"/>
              <a:t>；</a:t>
            </a:r>
            <a:endParaRPr lang="en-US" altLang="zh-CN" dirty="0"/>
          </a:p>
          <a:p>
            <a:pPr lvl="1"/>
            <a:r>
              <a:rPr lang="zh-CN" altLang="en-US" dirty="0"/>
              <a:t>可以热插拔，即插即用；</a:t>
            </a:r>
          </a:p>
          <a:p>
            <a:pPr lvl="1"/>
            <a:r>
              <a:rPr lang="zh-CN" altLang="en-US" dirty="0"/>
              <a:t>可接入</a:t>
            </a:r>
            <a:r>
              <a:rPr lang="en-US" altLang="zh-CN" dirty="0"/>
              <a:t>127</a:t>
            </a:r>
            <a:r>
              <a:rPr lang="zh-CN" altLang="en-US" dirty="0"/>
              <a:t>个设备，计算机外设越来越多，</a:t>
            </a:r>
            <a:r>
              <a:rPr lang="en-US" altLang="zh-CN" dirty="0"/>
              <a:t>PC</a:t>
            </a:r>
            <a:r>
              <a:rPr lang="zh-CN" altLang="en-US" dirty="0"/>
              <a:t>机内有限的插槽和接口已经不能满足要求，</a:t>
            </a:r>
            <a:r>
              <a:rPr lang="en-US" altLang="zh-CN" dirty="0"/>
              <a:t>USB</a:t>
            </a:r>
            <a:r>
              <a:rPr lang="zh-CN" altLang="en-US" dirty="0"/>
              <a:t>缓解了这一矛盾。</a:t>
            </a:r>
            <a:endParaRPr lang="en-US" altLang="zh-CN" dirty="0"/>
          </a:p>
          <a:p>
            <a:r>
              <a:rPr lang="en-US" altLang="zh-CN" dirty="0"/>
              <a:t>USB</a:t>
            </a:r>
            <a:r>
              <a:rPr lang="zh-CN" altLang="en-US" dirty="0"/>
              <a:t>采用四线电缆，其中两根是用来传送数据的串行通道，另两根为下游（</a:t>
            </a:r>
            <a:r>
              <a:rPr lang="en-US" altLang="zh-CN" dirty="0"/>
              <a:t>Downstream)</a:t>
            </a:r>
            <a:r>
              <a:rPr lang="zh-CN" altLang="en-US" dirty="0"/>
              <a:t>设备提供电源</a:t>
            </a:r>
          </a:p>
          <a:p>
            <a:r>
              <a:rPr lang="en-US" altLang="zh-CN" dirty="0"/>
              <a:t>USB</a:t>
            </a:r>
            <a:r>
              <a:rPr lang="zh-CN" altLang="en-US" dirty="0"/>
              <a:t>系统采用级联星型拓扑，该拓扑由三个基本部分组成：主机（</a:t>
            </a:r>
            <a:r>
              <a:rPr lang="en-US" altLang="zh-CN" dirty="0"/>
              <a:t>Host)</a:t>
            </a:r>
            <a:r>
              <a:rPr lang="zh-CN" altLang="en-US" dirty="0"/>
              <a:t>，集线器（</a:t>
            </a:r>
            <a:r>
              <a:rPr lang="en-US" altLang="zh-CN" dirty="0"/>
              <a:t>Hub)</a:t>
            </a:r>
            <a:r>
              <a:rPr lang="zh-CN" altLang="en-US" dirty="0"/>
              <a:t>和功能设备。</a:t>
            </a:r>
          </a:p>
          <a:p>
            <a:endParaRPr lang="en-US" altLang="zh-CN" dirty="0"/>
          </a:p>
          <a:p>
            <a:pPr lvl="1"/>
            <a:endParaRPr lang="zh-CN" altLang="en-US" dirty="0"/>
          </a:p>
          <a:p>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矩形 2"/>
          <p:cNvSpPr>
            <a:spLocks noGrp="1" noChangeArrowheads="1"/>
          </p:cNvSpPr>
          <p:nvPr>
            <p:ph type="title"/>
          </p:nvPr>
        </p:nvSpPr>
        <p:spPr/>
        <p:txBody>
          <a:bodyPr/>
          <a:lstStyle/>
          <a:p>
            <a:pPr eaLnBrk="1" hangingPunct="1"/>
            <a:r>
              <a:rPr lang="zh-CN" altLang="en-US"/>
              <a:t>总线结构拓补</a:t>
            </a:r>
          </a:p>
        </p:txBody>
      </p:sp>
      <p:pic>
        <p:nvPicPr>
          <p:cNvPr id="72708" name="图片 3" descr="topolog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7823" y="1229926"/>
            <a:ext cx="5250968" cy="475252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矩形 2"/>
          <p:cNvSpPr>
            <a:spLocks noGrp="1" noChangeArrowheads="1"/>
          </p:cNvSpPr>
          <p:nvPr>
            <p:ph type="title"/>
          </p:nvPr>
        </p:nvSpPr>
        <p:spPr/>
        <p:txBody>
          <a:bodyPr/>
          <a:lstStyle/>
          <a:p>
            <a:r>
              <a:rPr lang="zh-CN" altLang="en-US"/>
              <a:t>本章重点内容</a:t>
            </a:r>
          </a:p>
        </p:txBody>
      </p:sp>
      <p:sp>
        <p:nvSpPr>
          <p:cNvPr id="76804" name="矩形 3"/>
          <p:cNvSpPr>
            <a:spLocks noGrp="1" noChangeArrowheads="1"/>
          </p:cNvSpPr>
          <p:nvPr>
            <p:ph type="body" idx="1"/>
          </p:nvPr>
        </p:nvSpPr>
        <p:spPr/>
        <p:txBody>
          <a:bodyPr>
            <a:normAutofit lnSpcReduction="10000"/>
          </a:bodyPr>
          <a:lstStyle/>
          <a:p>
            <a:r>
              <a:rPr lang="zh-CN" altLang="en-US" dirty="0"/>
              <a:t>总线基本概念</a:t>
            </a:r>
          </a:p>
          <a:p>
            <a:r>
              <a:rPr lang="zh-CN" altLang="en-US" dirty="0"/>
              <a:t>总线的仲裁</a:t>
            </a:r>
          </a:p>
          <a:p>
            <a:r>
              <a:rPr lang="zh-CN" altLang="en-US" dirty="0"/>
              <a:t>影响总线性能的基本因素</a:t>
            </a:r>
            <a:endParaRPr lang="en-US" altLang="zh-CN"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a:t>
            </a:r>
            <a:endParaRPr lang="en-US" altLang="zh-CN" dirty="0"/>
          </a:p>
          <a:p>
            <a:pPr lvl="1"/>
            <a:r>
              <a:rPr lang="zh-CN" altLang="en-US" dirty="0"/>
              <a:t>是否允许</a:t>
            </a:r>
            <a:r>
              <a:rPr lang="zh-CN" altLang="zh-CN" dirty="0"/>
              <a:t>突发</a:t>
            </a:r>
            <a:r>
              <a:rPr lang="zh-CN" altLang="en-US" dirty="0"/>
              <a:t>模式</a:t>
            </a:r>
            <a:endParaRPr lang="en-US" altLang="zh-CN" dirty="0"/>
          </a:p>
          <a:p>
            <a:pPr lvl="1"/>
            <a:r>
              <a:rPr lang="zh-CN" altLang="en-US" dirty="0"/>
              <a:t>总线连接方式</a:t>
            </a:r>
            <a:endParaRPr lang="en-US" altLang="zh-CN" dirty="0"/>
          </a:p>
          <a:p>
            <a:pPr lvl="1"/>
            <a:r>
              <a:rPr lang="zh-CN" altLang="en-US" dirty="0"/>
              <a:t>总线总裁方式</a:t>
            </a:r>
            <a:endParaRPr lang="en-US" altLang="zh-CN" dirty="0"/>
          </a:p>
          <a:p>
            <a:pPr lvl="1"/>
            <a:r>
              <a:rPr lang="zh-CN" altLang="en-US" dirty="0"/>
              <a:t>总线定时方式</a:t>
            </a:r>
            <a:endParaRPr lang="en-US" altLang="zh-CN" dirty="0"/>
          </a:p>
          <a:p>
            <a:pPr lvl="1"/>
            <a:r>
              <a:rPr lang="zh-CN" altLang="en-US" dirty="0"/>
              <a:t>并串模式</a:t>
            </a:r>
            <a:endParaRPr lang="zh-CN" altLang="zh-CN" dirty="0"/>
          </a:p>
          <a:p>
            <a:endParaRPr lang="zh-CN" altLang="en-US" dirty="0"/>
          </a:p>
          <a:p>
            <a:endParaRPr lang="en-US" altLang="zh-C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F35C1-275A-40BD-85B6-AF8E6CBAE496}"/>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063E01CB-2D27-4A76-B56F-6BF0A62AC291}"/>
              </a:ext>
            </a:extLst>
          </p:cNvPr>
          <p:cNvSpPr>
            <a:spLocks noGrp="1"/>
          </p:cNvSpPr>
          <p:nvPr>
            <p:ph idx="1"/>
          </p:nvPr>
        </p:nvSpPr>
        <p:spPr/>
        <p:txBody>
          <a:bodyPr/>
          <a:lstStyle/>
          <a:p>
            <a:r>
              <a:rPr lang="en-US" altLang="zh-CN" dirty="0"/>
              <a:t>8.2 </a:t>
            </a:r>
            <a:r>
              <a:rPr lang="zh-CN" altLang="en-US" dirty="0"/>
              <a:t>（</a:t>
            </a:r>
            <a:r>
              <a:rPr lang="en-US" altLang="zh-CN" dirty="0"/>
              <a:t>1</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endParaRPr lang="en-US" altLang="zh-CN" dirty="0"/>
          </a:p>
          <a:p>
            <a:r>
              <a:rPr lang="en-US" altLang="zh-CN" dirty="0"/>
              <a:t>8.3</a:t>
            </a:r>
          </a:p>
          <a:p>
            <a:r>
              <a:rPr lang="en-US" altLang="zh-CN" dirty="0"/>
              <a:t>8.6</a:t>
            </a:r>
          </a:p>
          <a:p>
            <a:r>
              <a:rPr lang="en-US" altLang="zh-CN" dirty="0"/>
              <a:t>8.8</a:t>
            </a:r>
          </a:p>
          <a:p>
            <a:r>
              <a:rPr lang="en-US" altLang="zh-CN" dirty="0"/>
              <a:t>8.9</a:t>
            </a:r>
          </a:p>
          <a:p>
            <a:r>
              <a:rPr lang="en-US" altLang="zh-CN" dirty="0"/>
              <a:t>8.10</a:t>
            </a:r>
          </a:p>
          <a:p>
            <a:r>
              <a:rPr lang="en-US" altLang="zh-CN" dirty="0"/>
              <a:t>8.11</a:t>
            </a:r>
            <a:endParaRPr lang="zh-CN" altLang="en-US" dirty="0"/>
          </a:p>
        </p:txBody>
      </p:sp>
    </p:spTree>
    <p:extLst>
      <p:ext uri="{BB962C8B-B14F-4D97-AF65-F5344CB8AC3E}">
        <p14:creationId xmlns:p14="http://schemas.microsoft.com/office/powerpoint/2010/main" val="17107343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pic>
        <p:nvPicPr>
          <p:cNvPr id="6" name="图片 5"/>
          <p:cNvPicPr>
            <a:picLocks noChangeAspect="1"/>
          </p:cNvPicPr>
          <p:nvPr/>
        </p:nvPicPr>
        <p:blipFill>
          <a:blip r:embed="rId4"/>
          <a:stretch>
            <a:fillRect/>
          </a:stretch>
        </p:blipFill>
        <p:spPr>
          <a:xfrm>
            <a:off x="619125" y="4934316"/>
            <a:ext cx="8743950" cy="1162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总线与三态门</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053244" y="1071503"/>
            <a:ext cx="7736378" cy="1670151"/>
          </a:xfrm>
          <a:prstGeom prst="rect">
            <a:avLst/>
          </a:prstGeom>
        </p:spPr>
      </p:pic>
      <p:pic>
        <p:nvPicPr>
          <p:cNvPr id="5" name="图片 4"/>
          <p:cNvPicPr>
            <a:picLocks noChangeAspect="1"/>
          </p:cNvPicPr>
          <p:nvPr/>
        </p:nvPicPr>
        <p:blipFill>
          <a:blip r:embed="rId3"/>
          <a:stretch>
            <a:fillRect/>
          </a:stretch>
        </p:blipFill>
        <p:spPr>
          <a:xfrm>
            <a:off x="349134" y="3290661"/>
            <a:ext cx="6128471" cy="3190755"/>
          </a:xfrm>
          <a:prstGeom prst="rect">
            <a:avLst/>
          </a:prstGeom>
        </p:spPr>
      </p:pic>
      <p:pic>
        <p:nvPicPr>
          <p:cNvPr id="6" name="图片 5"/>
          <p:cNvPicPr>
            <a:picLocks noChangeAspect="1"/>
          </p:cNvPicPr>
          <p:nvPr/>
        </p:nvPicPr>
        <p:blipFill>
          <a:blip r:embed="rId4"/>
          <a:stretch>
            <a:fillRect/>
          </a:stretch>
        </p:blipFill>
        <p:spPr>
          <a:xfrm>
            <a:off x="6616293" y="2788080"/>
            <a:ext cx="4761027" cy="36419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2"/>
          <p:cNvSpPr>
            <a:spLocks noGrp="1" noChangeArrowheads="1"/>
          </p:cNvSpPr>
          <p:nvPr>
            <p:ph type="title"/>
          </p:nvPr>
        </p:nvSpPr>
        <p:spPr/>
        <p:txBody>
          <a:bodyPr/>
          <a:lstStyle/>
          <a:p>
            <a:r>
              <a:rPr lang="zh-CN" altLang="en-US" dirty="0"/>
              <a:t>总线性能指标</a:t>
            </a:r>
          </a:p>
        </p:txBody>
      </p:sp>
      <p:sp>
        <p:nvSpPr>
          <p:cNvPr id="11268" name="矩形 3"/>
          <p:cNvSpPr>
            <a:spLocks noGrp="1" noChangeArrowheads="1"/>
          </p:cNvSpPr>
          <p:nvPr>
            <p:ph type="body" idx="1"/>
          </p:nvPr>
        </p:nvSpPr>
        <p:spPr/>
        <p:txBody>
          <a:bodyPr>
            <a:normAutofit lnSpcReduction="10000"/>
          </a:bodyPr>
          <a:lstStyle/>
          <a:p>
            <a:pPr>
              <a:lnSpc>
                <a:spcPct val="160000"/>
              </a:lnSpc>
            </a:pPr>
            <a:r>
              <a:rPr lang="zh-CN" altLang="en-US" dirty="0"/>
              <a:t>总线宽度、总线时钟频率，总线传输周期</a:t>
            </a:r>
            <a:endParaRPr lang="en-US" altLang="zh-CN" dirty="0"/>
          </a:p>
          <a:p>
            <a:pPr lvl="1">
              <a:lnSpc>
                <a:spcPct val="160000"/>
              </a:lnSpc>
            </a:pPr>
            <a:r>
              <a:rPr lang="en-US" altLang="zh-CN" dirty="0"/>
              <a:t>1</a:t>
            </a:r>
            <a:r>
              <a:rPr lang="zh-CN" altLang="en-US" dirty="0"/>
              <a:t>个总线输周期包括多个总线时钟周期（申请，寻址，传输，结束）</a:t>
            </a:r>
            <a:endParaRPr lang="en-US" altLang="zh-CN" dirty="0"/>
          </a:p>
          <a:p>
            <a:pPr>
              <a:lnSpc>
                <a:spcPct val="160000"/>
              </a:lnSpc>
            </a:pPr>
            <a:r>
              <a:rPr lang="zh-CN" altLang="en-US" dirty="0"/>
              <a:t>单时钟传输次数（</a:t>
            </a:r>
            <a:r>
              <a:rPr lang="en-US" altLang="zh-CN" dirty="0"/>
              <a:t>DDR=2</a:t>
            </a:r>
            <a:r>
              <a:rPr lang="zh-CN" altLang="en-US" dirty="0"/>
              <a:t>、</a:t>
            </a:r>
            <a:r>
              <a:rPr lang="en-US" altLang="zh-CN" dirty="0"/>
              <a:t>QDR=4</a:t>
            </a:r>
            <a:r>
              <a:rPr lang="zh-CN" altLang="en-US" dirty="0"/>
              <a:t>）</a:t>
            </a:r>
            <a:endParaRPr lang="en-US" altLang="zh-CN" dirty="0"/>
          </a:p>
          <a:p>
            <a:pPr>
              <a:lnSpc>
                <a:spcPct val="160000"/>
              </a:lnSpc>
            </a:pPr>
            <a:r>
              <a:rPr lang="zh-CN" altLang="en-US" b="1" dirty="0">
                <a:solidFill>
                  <a:srgbClr val="0000FF"/>
                </a:solidFill>
                <a:latin typeface="华文新魏" panose="02010800040101010101" pitchFamily="2" charset="-122"/>
              </a:rPr>
              <a:t>总线带宽</a:t>
            </a:r>
            <a:r>
              <a:rPr lang="zh-CN" altLang="en-US" dirty="0">
                <a:solidFill>
                  <a:srgbClr val="0000FF"/>
                </a:solidFill>
                <a:latin typeface="华文新魏" panose="02010800040101010101" pitchFamily="2" charset="-122"/>
              </a:rPr>
              <a:t>：</a:t>
            </a:r>
            <a:r>
              <a:rPr lang="zh-CN" altLang="en-US" dirty="0">
                <a:latin typeface="华文新魏" panose="02010800040101010101" pitchFamily="2" charset="-122"/>
              </a:rPr>
              <a:t>总线的最高传输速率</a:t>
            </a:r>
          </a:p>
          <a:p>
            <a:pPr lvl="1">
              <a:lnSpc>
                <a:spcPct val="160000"/>
              </a:lnSpc>
            </a:pPr>
            <a:r>
              <a:rPr lang="zh-CN" altLang="en-US" sz="2200" dirty="0">
                <a:latin typeface="+mn-ea"/>
                <a:ea typeface="+mn-ea"/>
              </a:rPr>
              <a:t>不考虑申请、寻址等开销，单位 </a:t>
            </a:r>
            <a:r>
              <a:rPr lang="en-US" altLang="zh-CN" sz="2200" dirty="0">
                <a:latin typeface="+mn-ea"/>
                <a:ea typeface="+mn-ea"/>
              </a:rPr>
              <a:t>: Byte/s</a:t>
            </a:r>
          </a:p>
          <a:p>
            <a:r>
              <a:rPr lang="zh-CN" altLang="en-US" b="1" dirty="0">
                <a:solidFill>
                  <a:srgbClr val="0000FF"/>
                </a:solidFill>
                <a:latin typeface="华文新魏" panose="02010800040101010101" pitchFamily="2" charset="-122"/>
              </a:rPr>
              <a:t>同步总线带宽 </a:t>
            </a:r>
            <a:r>
              <a:rPr lang="en-US" altLang="zh-CN" b="1" dirty="0"/>
              <a:t>= </a:t>
            </a:r>
            <a:r>
              <a:rPr lang="zh-CN" altLang="en-US" b="1" dirty="0"/>
              <a:t>总线宽度 </a:t>
            </a:r>
            <a:r>
              <a:rPr lang="en-US" altLang="zh-CN" b="1" dirty="0"/>
              <a:t>× </a:t>
            </a:r>
            <a:r>
              <a:rPr lang="zh-CN" altLang="en-US" b="1" dirty="0"/>
              <a:t>总线时钟频率 </a:t>
            </a:r>
            <a:r>
              <a:rPr lang="en-US" altLang="zh-CN" b="1" dirty="0"/>
              <a:t>× </a:t>
            </a:r>
            <a:r>
              <a:rPr lang="zh-CN" altLang="en-US" b="1" dirty="0"/>
              <a:t>单时钟传输次数</a:t>
            </a:r>
            <a:endParaRPr lang="en-US" altLang="zh-CN" b="1"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类型、是否允许</a:t>
            </a:r>
            <a:r>
              <a:rPr lang="zh-CN" altLang="zh-CN" dirty="0"/>
              <a:t>突发</a:t>
            </a:r>
            <a:r>
              <a:rPr lang="zh-CN" altLang="en-US" dirty="0"/>
              <a:t>模式</a:t>
            </a:r>
            <a:endParaRPr lang="en-US" altLang="zh-CN" dirty="0"/>
          </a:p>
          <a:p>
            <a:pPr lvl="1"/>
            <a:r>
              <a:rPr lang="zh-CN" altLang="en-US" dirty="0"/>
              <a:t>总线连接方式、总线定时方式、并串模式</a:t>
            </a:r>
            <a:endParaRPr lang="zh-CN" altLang="zh-CN" dirty="0"/>
          </a:p>
          <a:p>
            <a:pPr eaLnBrk="1" hangingPunct="1">
              <a:buNone/>
            </a:pPr>
            <a:endParaRPr lang="en-US" altLang="zh-CN" dirty="0">
              <a:latin typeface="华文新魏" panose="02010800040101010101" pitchFamily="2"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 name="KSO_WPP_MARK_KEY" val="6cad94bd-45d3-4b07-baeb-ff9cb89d6d64"/>
  <p:tag name="COMMONDATA" val="eyJoZGlkIjoiYzEyZTIyMTQzMzlkYzVmZTQ4MTNkZjFlN2EwYzBiYjMifQ=="/>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4280</Words>
  <Application>Microsoft Office PowerPoint</Application>
  <PresentationFormat>宽屏</PresentationFormat>
  <Paragraphs>631</Paragraphs>
  <Slides>78</Slides>
  <Notes>8</Notes>
  <HiddenSlides>0</HiddenSlides>
  <MMClips>0</MMClips>
  <ScaleCrop>false</ScaleCrop>
  <HeadingPairs>
    <vt:vector size="6" baseType="variant">
      <vt:variant>
        <vt:lpstr>已用的字体</vt:lpstr>
      </vt:variant>
      <vt:variant>
        <vt:i4>14</vt:i4>
      </vt:variant>
      <vt:variant>
        <vt:lpstr>主题</vt:lpstr>
      </vt:variant>
      <vt:variant>
        <vt:i4>7</vt:i4>
      </vt:variant>
      <vt:variant>
        <vt:lpstr>幻灯片标题</vt:lpstr>
      </vt:variant>
      <vt:variant>
        <vt:i4>78</vt:i4>
      </vt:variant>
    </vt:vector>
  </HeadingPairs>
  <TitlesOfParts>
    <vt:vector size="99" baseType="lpstr">
      <vt:lpstr>华文新魏</vt:lpstr>
      <vt:lpstr>Consolas</vt:lpstr>
      <vt:lpstr>黑体</vt:lpstr>
      <vt:lpstr>Algerian</vt:lpstr>
      <vt:lpstr>Arial</vt:lpstr>
      <vt:lpstr>MS UI Gothic</vt:lpstr>
      <vt:lpstr>方正楷体_GB2312</vt:lpstr>
      <vt:lpstr>微软雅黑</vt:lpstr>
      <vt:lpstr>Wingdings</vt:lpstr>
      <vt:lpstr>宋体</vt:lpstr>
      <vt:lpstr>Segoe UI</vt:lpstr>
      <vt:lpstr>Times New Roman</vt:lpstr>
      <vt:lpstr>等线</vt:lpstr>
      <vt:lpstr>Segoe UI Black</vt:lpstr>
      <vt:lpstr>Office 主题​​</vt:lpstr>
      <vt:lpstr>1_nordridesign</vt:lpstr>
      <vt:lpstr>2_nordridesign</vt:lpstr>
      <vt:lpstr>自定义设计方案</vt:lpstr>
      <vt:lpstr>Office 主题</vt:lpstr>
      <vt:lpstr>3_nordridesign</vt:lpstr>
      <vt:lpstr>4_nordridesign</vt:lpstr>
      <vt:lpstr>PowerPoint 演示文稿</vt:lpstr>
      <vt:lpstr>PowerPoint 演示文稿</vt:lpstr>
      <vt:lpstr>本章主要内容</vt:lpstr>
      <vt:lpstr>总线(BUS)基本概念</vt:lpstr>
      <vt:lpstr>总线分类</vt:lpstr>
      <vt:lpstr>总线组成</vt:lpstr>
      <vt:lpstr>总线标准与特性</vt:lpstr>
      <vt:lpstr>总线与三态门</vt:lpstr>
      <vt:lpstr>总线性能指标</vt:lpstr>
      <vt:lpstr>常见总线带宽</vt:lpstr>
      <vt:lpstr>例子 8.1</vt:lpstr>
      <vt:lpstr>本章主要内容</vt:lpstr>
      <vt:lpstr>总线传输机制</vt:lpstr>
      <vt:lpstr>总线传输过程</vt:lpstr>
      <vt:lpstr>总线事务（Bus Transaction）</vt:lpstr>
      <vt:lpstr>总线事务</vt:lpstr>
      <vt:lpstr>总线的信息传送</vt:lpstr>
      <vt:lpstr>并行传送</vt:lpstr>
      <vt:lpstr>PowerPoint 演示文稿</vt:lpstr>
      <vt:lpstr>串行传送方式</vt:lpstr>
      <vt:lpstr>高速串行总线编码效率</vt:lpstr>
      <vt:lpstr>并串行传送</vt:lpstr>
      <vt:lpstr>信息传输方式的特点</vt:lpstr>
      <vt:lpstr>总线仲裁</vt:lpstr>
      <vt:lpstr>集中式仲裁</vt:lpstr>
      <vt:lpstr>链式查询方式</vt:lpstr>
      <vt:lpstr>计数器定时查询方式</vt:lpstr>
      <vt:lpstr>独立请求方式</vt:lpstr>
      <vt:lpstr>独立请求方式</vt:lpstr>
      <vt:lpstr>集中式仲裁总结</vt:lpstr>
      <vt:lpstr>分布式仲裁</vt:lpstr>
      <vt:lpstr>总线定时</vt:lpstr>
      <vt:lpstr>同步定时</vt:lpstr>
      <vt:lpstr>同步定时</vt:lpstr>
      <vt:lpstr>例子8.3</vt:lpstr>
      <vt:lpstr>异步定时</vt:lpstr>
      <vt:lpstr>异步定时</vt:lpstr>
      <vt:lpstr>异步定时</vt:lpstr>
      <vt:lpstr>半同步定时</vt:lpstr>
      <vt:lpstr>分离事务通信</vt:lpstr>
      <vt:lpstr>分离事务通信—DDR3控制器用户接口读操作的例子</vt:lpstr>
      <vt:lpstr>例子8.4：总线传输速率（寻址、存储器响应、数据保存）</vt:lpstr>
      <vt:lpstr>总线结构</vt:lpstr>
      <vt:lpstr>单总线结构</vt:lpstr>
      <vt:lpstr>双总线结构1   (主存为中心)</vt:lpstr>
      <vt:lpstr>双总线结构2   (桥接器架构)</vt:lpstr>
      <vt:lpstr>3.三总线结构</vt:lpstr>
      <vt:lpstr>总线结构与系统性能关系</vt:lpstr>
      <vt:lpstr>三总线应用实例：采用南北桥结构的奔腾机系统总线结构</vt:lpstr>
      <vt:lpstr>采用前端总线的南北桥结构 IA-64</vt:lpstr>
      <vt:lpstr>MCH与ICH</vt:lpstr>
      <vt:lpstr>采用 QPI 总线的计算机系统总线结构</vt:lpstr>
      <vt:lpstr>CPU+PCH 方案  北桥消失</vt:lpstr>
      <vt:lpstr>常用总线</vt:lpstr>
      <vt:lpstr>IBM PC/XT</vt:lpstr>
      <vt:lpstr>ISA总线</vt:lpstr>
      <vt:lpstr>ISA/EISA</vt:lpstr>
      <vt:lpstr>VESA video electronics standard association</vt:lpstr>
      <vt:lpstr>PCI</vt:lpstr>
      <vt:lpstr>PCI总线结构</vt:lpstr>
      <vt:lpstr>PCI总线特点</vt:lpstr>
      <vt:lpstr>PCI总线局限性</vt:lpstr>
      <vt:lpstr>AGP</vt:lpstr>
      <vt:lpstr>PowerPoint 演示文稿</vt:lpstr>
      <vt:lpstr>AGP</vt:lpstr>
      <vt:lpstr>Today’s PC</vt:lpstr>
      <vt:lpstr>下一代总线技术</vt:lpstr>
      <vt:lpstr>PCI-X局部总线</vt:lpstr>
      <vt:lpstr>PowerPoint 演示文稿</vt:lpstr>
      <vt:lpstr>Compact PCI</vt:lpstr>
      <vt:lpstr>PCI-EXPRESS 3GIO</vt:lpstr>
      <vt:lpstr>PCI-EXPRESS</vt:lpstr>
      <vt:lpstr>InfiniBand总线</vt:lpstr>
      <vt:lpstr>USB</vt:lpstr>
      <vt:lpstr>总线结构拓补</vt:lpstr>
      <vt:lpstr>本章重点内容</vt:lpstr>
      <vt:lpstr>作业</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junfeng ge</cp:lastModifiedBy>
  <cp:revision>1927</cp:revision>
  <cp:lastPrinted>2019-09-24T12:30:00Z</cp:lastPrinted>
  <dcterms:created xsi:type="dcterms:W3CDTF">2018-05-09T10:41:00Z</dcterms:created>
  <dcterms:modified xsi:type="dcterms:W3CDTF">2023-04-28T03:13:37Z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CC48D7DFE34E4C6C9DC8FA0650CA9252_12</vt:lpwstr>
  </property>
</Properties>
</file>